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7" r:id="rId2"/>
    <p:sldId id="270"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F08"/>
    <a:srgbClr val="FFFFCC"/>
    <a:srgbClr val="FFFF99"/>
    <a:srgbClr val="F7B309"/>
    <a:srgbClr val="F56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4" autoAdjust="0"/>
    <p:restoredTop sz="88228" autoAdjust="0"/>
  </p:normalViewPr>
  <p:slideViewPr>
    <p:cSldViewPr snapToGrid="0">
      <p:cViewPr varScale="1">
        <p:scale>
          <a:sx n="65" d="100"/>
          <a:sy n="65" d="100"/>
        </p:scale>
        <p:origin x="30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4813"/>
          </a:xfrm>
          <a:prstGeom prst="rect">
            <a:avLst/>
          </a:prstGeom>
        </p:spPr>
        <p:txBody>
          <a:bodyPr vert="horz" lIns="90644" tIns="45322" rIns="90644" bIns="45322" rtlCol="0"/>
          <a:lstStyle>
            <a:lvl1pPr algn="r">
              <a:defRPr sz="1200"/>
            </a:lvl1pPr>
          </a:lstStyle>
          <a:p>
            <a:fld id="{ABAFC082-9207-4F28-B4FE-70D1736B12EE}" type="datetimeFigureOut">
              <a:rPr kumimoji="1" lang="ja-JP" altLang="en-US" smtClean="0"/>
              <a:t>2024/1/30</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1"/>
            <a:ext cx="2918621" cy="494813"/>
          </a:xfrm>
          <a:prstGeom prst="rect">
            <a:avLst/>
          </a:prstGeom>
        </p:spPr>
        <p:txBody>
          <a:bodyPr vert="horz" lIns="90644" tIns="45322" rIns="90644" bIns="45322" rtlCol="0" anchor="b"/>
          <a:lstStyle>
            <a:lvl1pPr algn="r">
              <a:defRPr sz="1200"/>
            </a:lvl1pPr>
          </a:lstStyle>
          <a:p>
            <a:fld id="{BA1E65A9-C2E6-40AC-8230-C182D5CE50A7}" type="slidenum">
              <a:rPr kumimoji="1" lang="ja-JP" altLang="en-US" smtClean="0"/>
              <a:t>‹#›</a:t>
            </a:fld>
            <a:endParaRPr kumimoji="1" lang="ja-JP" altLang="en-US"/>
          </a:p>
        </p:txBody>
      </p:sp>
    </p:spTree>
    <p:extLst>
      <p:ext uri="{BB962C8B-B14F-4D97-AF65-F5344CB8AC3E}">
        <p14:creationId xmlns:p14="http://schemas.microsoft.com/office/powerpoint/2010/main" val="14735574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1E65A9-C2E6-40AC-8230-C182D5CE50A7}" type="slidenum">
              <a:rPr kumimoji="1" lang="ja-JP" altLang="en-US" smtClean="0"/>
              <a:t>1</a:t>
            </a:fld>
            <a:endParaRPr kumimoji="1" lang="ja-JP" altLang="en-US"/>
          </a:p>
        </p:txBody>
      </p:sp>
    </p:spTree>
    <p:extLst>
      <p:ext uri="{BB962C8B-B14F-4D97-AF65-F5344CB8AC3E}">
        <p14:creationId xmlns:p14="http://schemas.microsoft.com/office/powerpoint/2010/main" val="93171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1E65A9-C2E6-40AC-8230-C182D5CE50A7}" type="slidenum">
              <a:rPr kumimoji="1" lang="ja-JP" altLang="en-US" smtClean="0"/>
              <a:t>2</a:t>
            </a:fld>
            <a:endParaRPr kumimoji="1" lang="ja-JP" altLang="en-US"/>
          </a:p>
        </p:txBody>
      </p:sp>
    </p:spTree>
    <p:extLst>
      <p:ext uri="{BB962C8B-B14F-4D97-AF65-F5344CB8AC3E}">
        <p14:creationId xmlns:p14="http://schemas.microsoft.com/office/powerpoint/2010/main" val="128692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37598651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61725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64372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57240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47660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96662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286093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259736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389739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791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5DEBCA-E7F6-44DF-9A66-32E2EBB1B79C}" type="datetimeFigureOut">
              <a:rPr kumimoji="1" lang="ja-JP" altLang="en-US" smtClean="0"/>
              <a:t>2024/1/30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125426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25DEBCA-E7F6-44DF-9A66-32E2EBB1B79C}" type="datetimeFigureOut">
              <a:rPr kumimoji="1" lang="ja-JP" altLang="en-US" smtClean="0"/>
              <a:t>2024/1/30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371590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 userDrawn="1">
          <p15:clr>
            <a:srgbClr val="F26B43"/>
          </p15:clr>
        </p15:guide>
        <p15:guide id="2" pos="158" userDrawn="1">
          <p15:clr>
            <a:srgbClr val="F26B43"/>
          </p15:clr>
        </p15:guide>
        <p15:guide id="3" orient="horz" pos="6565" userDrawn="1">
          <p15:clr>
            <a:srgbClr val="F26B43"/>
          </p15:clr>
        </p15:guide>
        <p15:guide id="4" pos="4604" userDrawn="1">
          <p15:clr>
            <a:srgbClr val="F26B43"/>
          </p15:clr>
        </p15:guide>
        <p15:guide id="5" pos="272" userDrawn="1">
          <p15:clr>
            <a:srgbClr val="F26B43"/>
          </p15:clr>
        </p15:guide>
        <p15:guide id="6" pos="4490" userDrawn="1">
          <p15:clr>
            <a:srgbClr val="F26B43"/>
          </p15:clr>
        </p15:guide>
        <p15:guide id="7" orient="horz" pos="283" userDrawn="1">
          <p15:clr>
            <a:srgbClr val="F26B43"/>
          </p15:clr>
        </p15:guide>
        <p15:guide id="8" orient="horz" pos="645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E07705E-7E98-AB54-5301-C6328331A622}"/>
              </a:ext>
            </a:extLst>
          </p:cNvPr>
          <p:cNvSpPr/>
          <p:nvPr/>
        </p:nvSpPr>
        <p:spPr>
          <a:xfrm>
            <a:off x="4781296" y="8143386"/>
            <a:ext cx="1800000"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3A0D7E4-8D35-D485-FF08-CA0E3AC85AE6}"/>
              </a:ext>
            </a:extLst>
          </p:cNvPr>
          <p:cNvSpPr/>
          <p:nvPr/>
        </p:nvSpPr>
        <p:spPr>
          <a:xfrm>
            <a:off x="836094" y="8347520"/>
            <a:ext cx="1512000"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A0753EAD-BA50-FF0B-D7F8-9FD76417DE78}"/>
              </a:ext>
            </a:extLst>
          </p:cNvPr>
          <p:cNvSpPr/>
          <p:nvPr/>
        </p:nvSpPr>
        <p:spPr>
          <a:xfrm>
            <a:off x="1149009" y="8143386"/>
            <a:ext cx="3081021"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5E915C7D-29BA-E2D9-0C2F-CD349EF0FBCD}"/>
              </a:ext>
            </a:extLst>
          </p:cNvPr>
          <p:cNvSpPr/>
          <p:nvPr/>
        </p:nvSpPr>
        <p:spPr>
          <a:xfrm>
            <a:off x="417215" y="7558033"/>
            <a:ext cx="6696000" cy="1692000"/>
          </a:xfrm>
          <a:prstGeom prst="roundRect">
            <a:avLst>
              <a:gd name="adj" fmla="val 7441"/>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B9E60D23-1816-F246-6455-39C9A03D1C17}"/>
              </a:ext>
            </a:extLst>
          </p:cNvPr>
          <p:cNvSpPr/>
          <p:nvPr/>
        </p:nvSpPr>
        <p:spPr>
          <a:xfrm>
            <a:off x="420042" y="3142550"/>
            <a:ext cx="6696075" cy="4306192"/>
          </a:xfrm>
          <a:prstGeom prst="roundRect">
            <a:avLst>
              <a:gd name="adj" fmla="val 2842"/>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E76D96E8-D62E-59A3-2191-9EAE1C99F8A3}"/>
              </a:ext>
            </a:extLst>
          </p:cNvPr>
          <p:cNvSpPr/>
          <p:nvPr/>
        </p:nvSpPr>
        <p:spPr>
          <a:xfrm>
            <a:off x="420043" y="913284"/>
            <a:ext cx="6696075" cy="1930165"/>
          </a:xfrm>
          <a:prstGeom prst="roundRect">
            <a:avLst>
              <a:gd name="adj" fmla="val 6075"/>
            </a:avLst>
          </a:prstGeom>
          <a:solidFill>
            <a:schemeClr val="accent4">
              <a:lumMod val="60000"/>
              <a:lumOff val="40000"/>
            </a:schemeClr>
          </a:solid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009BA710-DD37-C60A-A6B0-81DA002BAE5D}"/>
              </a:ext>
            </a:extLst>
          </p:cNvPr>
          <p:cNvSpPr/>
          <p:nvPr/>
        </p:nvSpPr>
        <p:spPr>
          <a:xfrm>
            <a:off x="543459" y="79836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E999B78-5F05-0E09-873A-55C5AAEC2F66}"/>
              </a:ext>
            </a:extLst>
          </p:cNvPr>
          <p:cNvSpPr/>
          <p:nvPr/>
        </p:nvSpPr>
        <p:spPr>
          <a:xfrm>
            <a:off x="500876" y="2636165"/>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644DE58B-90FC-B571-DEE8-12B27EEA9187}"/>
              </a:ext>
            </a:extLst>
          </p:cNvPr>
          <p:cNvSpPr/>
          <p:nvPr/>
        </p:nvSpPr>
        <p:spPr>
          <a:xfrm>
            <a:off x="6870081" y="99790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1843579-DC2C-FFE9-529F-990079701645}"/>
              </a:ext>
            </a:extLst>
          </p:cNvPr>
          <p:cNvSpPr/>
          <p:nvPr/>
        </p:nvSpPr>
        <p:spPr>
          <a:xfrm>
            <a:off x="6878825" y="263965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0810526-4D2B-8216-1492-D8E02A495E2F}"/>
              </a:ext>
            </a:extLst>
          </p:cNvPr>
          <p:cNvSpPr txBox="1"/>
          <p:nvPr/>
        </p:nvSpPr>
        <p:spPr>
          <a:xfrm>
            <a:off x="847587" y="938886"/>
            <a:ext cx="5840986" cy="744563"/>
          </a:xfrm>
          <a:prstGeom prst="rect">
            <a:avLst/>
          </a:prstGeom>
          <a:noFill/>
        </p:spPr>
        <p:txBody>
          <a:bodyPr wrap="square" rtlCol="0">
            <a:spAutoFit/>
          </a:bodyPr>
          <a:lstStyle/>
          <a:p>
            <a:pPr>
              <a:lnSpc>
                <a:spcPct val="120000"/>
              </a:lnSpc>
            </a:pP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ゴシック" panose="020B0400000000000000" pitchFamily="49" charset="-128"/>
                <a:ea typeface="BIZ UDゴシック" panose="020B0400000000000000" pitchFamily="49" charset="-128"/>
              </a:rPr>
              <a:t>における規則の変更に伴い、</a:t>
            </a:r>
            <a:endParaRPr kumimoji="1" lang="en-US" altLang="ja-JP" sz="1200" b="1" dirty="0">
              <a:latin typeface="BIZ UDゴシック" panose="020B0400000000000000" pitchFamily="49" charset="-128"/>
              <a:ea typeface="BIZ UDゴシック" panose="020B0400000000000000" pitchFamily="49" charset="-128"/>
            </a:endParaRPr>
          </a:p>
          <a:p>
            <a:pPr>
              <a:lnSpc>
                <a:spcPct val="120000"/>
              </a:lnSpc>
            </a:pPr>
            <a:r>
              <a:rPr kumimoji="1" lang="ja-JP" altLang="en-US" sz="1200" b="1" dirty="0">
                <a:latin typeface="BIZ UDゴシック" panose="020B0400000000000000" pitchFamily="49" charset="-128"/>
                <a:ea typeface="BIZ UDゴシック" panose="020B0400000000000000" pitchFamily="49" charset="-128"/>
              </a:rPr>
              <a:t>出生からと畜されるまでの間、</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ホスホマイシン</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という抗菌剤が投与された牛は、</a:t>
            </a:r>
            <a:r>
              <a:rPr kumimoji="1" lang="en-US" altLang="ja-JP" sz="1200" b="1" dirty="0">
                <a:latin typeface="BIZ UDPゴシック" panose="020B0400000000000000" pitchFamily="50" charset="-128"/>
                <a:ea typeface="BIZ UDPゴシック" panose="020B0400000000000000" pitchFamily="50" charset="-128"/>
              </a:rPr>
              <a:t> EU</a:t>
            </a:r>
            <a:r>
              <a:rPr kumimoji="1" lang="ja-JP" altLang="en-US" sz="1200" b="1" dirty="0">
                <a:latin typeface="BIZ UDゴシック" panose="020B0400000000000000" pitchFamily="49" charset="-128"/>
                <a:ea typeface="BIZ UDゴシック" panose="020B0400000000000000" pitchFamily="49" charset="-128"/>
              </a:rPr>
              <a:t>向けに輸出ができなくなります。このため家畜市場や肥育農家から</a:t>
            </a:r>
          </a:p>
        </p:txBody>
      </p:sp>
      <p:sp>
        <p:nvSpPr>
          <p:cNvPr id="5" name="テキスト ボックス 4">
            <a:extLst>
              <a:ext uri="{FF2B5EF4-FFF2-40B4-BE49-F238E27FC236}">
                <a16:creationId xmlns:a16="http://schemas.microsoft.com/office/drawing/2014/main" id="{54BB6FF1-6AA7-1D60-007E-4732B6482C67}"/>
              </a:ext>
            </a:extLst>
          </p:cNvPr>
          <p:cNvSpPr txBox="1"/>
          <p:nvPr/>
        </p:nvSpPr>
        <p:spPr>
          <a:xfrm>
            <a:off x="847587" y="2475430"/>
            <a:ext cx="4647426" cy="280718"/>
          </a:xfrm>
          <a:prstGeom prst="rect">
            <a:avLst/>
          </a:prstGeom>
          <a:noFill/>
        </p:spPr>
        <p:txBody>
          <a:bodyPr wrap="none" rtlCol="0">
            <a:spAutoFit/>
          </a:bodyPr>
          <a:lstStyle/>
          <a:p>
            <a:pPr>
              <a:lnSpc>
                <a:spcPct val="120000"/>
              </a:lnSpc>
            </a:pPr>
            <a:r>
              <a:rPr kumimoji="1" lang="ja-JP" altLang="en-US" sz="1200" b="1" dirty="0">
                <a:latin typeface="BIZ UDゴシック" panose="020B0400000000000000" pitchFamily="49" charset="-128"/>
                <a:ea typeface="BIZ UDゴシック" panose="020B0400000000000000" pitchFamily="49" charset="-128"/>
              </a:rPr>
              <a:t>を求められる場合がありますので、ご協力をお願いいたします。</a:t>
            </a:r>
          </a:p>
        </p:txBody>
      </p:sp>
      <p:sp>
        <p:nvSpPr>
          <p:cNvPr id="8" name="テキスト ボックス 7">
            <a:extLst>
              <a:ext uri="{FF2B5EF4-FFF2-40B4-BE49-F238E27FC236}">
                <a16:creationId xmlns:a16="http://schemas.microsoft.com/office/drawing/2014/main" id="{4F0BD162-E091-8234-04A5-F7E2B0A1C915}"/>
              </a:ext>
            </a:extLst>
          </p:cNvPr>
          <p:cNvSpPr txBox="1"/>
          <p:nvPr/>
        </p:nvSpPr>
        <p:spPr>
          <a:xfrm>
            <a:off x="1254433" y="1677734"/>
            <a:ext cx="4608954" cy="725968"/>
          </a:xfrm>
          <a:prstGeom prst="rect">
            <a:avLst/>
          </a:prstGeom>
          <a:noFill/>
        </p:spPr>
        <p:txBody>
          <a:bodyPr wrap="none" rtlCol="0">
            <a:spAutoFit/>
          </a:bodyPr>
          <a:lstStyle/>
          <a:p>
            <a:pPr>
              <a:lnSpc>
                <a:spcPct val="150000"/>
              </a:lnSpc>
            </a:pPr>
            <a:r>
              <a:rPr kumimoji="1" lang="ja-JP" altLang="en-US" sz="1500" b="1" dirty="0">
                <a:solidFill>
                  <a:srgbClr val="F56329"/>
                </a:solidFill>
                <a:latin typeface="BIZ UDゴシック" panose="020B0400000000000000" pitchFamily="49" charset="-128"/>
                <a:ea typeface="BIZ UDゴシック" panose="020B0400000000000000" pitchFamily="49" charset="-128"/>
              </a:rPr>
              <a:t>❶</a:t>
            </a:r>
            <a:r>
              <a:rPr kumimoji="1" lang="en-US" altLang="ja-JP" sz="1500" b="1" dirty="0">
                <a:latin typeface="BIZ UDゴシック" panose="020B0400000000000000" pitchFamily="49" charset="-128"/>
                <a:ea typeface="BIZ UDゴシック" panose="020B0400000000000000" pitchFamily="49" charset="-128"/>
              </a:rPr>
              <a:t>『</a:t>
            </a:r>
            <a:r>
              <a:rPr kumimoji="1" lang="ja-JP" altLang="en-US" sz="1500" b="1" dirty="0">
                <a:latin typeface="BIZ UDゴシック" panose="020B0400000000000000" pitchFamily="49" charset="-128"/>
                <a:ea typeface="BIZ UDゴシック" panose="020B0400000000000000" pitchFamily="49" charset="-128"/>
              </a:rPr>
              <a:t>ホスホマイシン</a:t>
            </a:r>
            <a:r>
              <a:rPr kumimoji="1" lang="en-US" altLang="ja-JP" sz="1500" b="1" dirty="0">
                <a:latin typeface="BIZ UDゴシック" panose="020B0400000000000000" pitchFamily="49" charset="-128"/>
                <a:ea typeface="BIZ UDゴシック" panose="020B0400000000000000" pitchFamily="49" charset="-128"/>
              </a:rPr>
              <a:t>』</a:t>
            </a:r>
            <a:r>
              <a:rPr kumimoji="1" lang="ja-JP" altLang="en-US" sz="1500" b="1" dirty="0">
                <a:latin typeface="BIZ UDゴシック" panose="020B0400000000000000" pitchFamily="49" charset="-128"/>
                <a:ea typeface="BIZ UDゴシック" panose="020B0400000000000000" pitchFamily="49" charset="-128"/>
              </a:rPr>
              <a:t>を使用していないことの確認</a:t>
            </a:r>
            <a:endParaRPr kumimoji="1" lang="en-US" altLang="ja-JP" sz="15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500" b="1" dirty="0">
                <a:solidFill>
                  <a:srgbClr val="F56329"/>
                </a:solidFill>
                <a:latin typeface="BIZ UDゴシック" panose="020B0400000000000000" pitchFamily="49" charset="-128"/>
                <a:ea typeface="BIZ UDゴシック" panose="020B0400000000000000" pitchFamily="49" charset="-128"/>
              </a:rPr>
              <a:t>❷</a:t>
            </a:r>
            <a:r>
              <a:rPr kumimoji="1" lang="ja-JP" altLang="en-US" sz="1500" b="1" dirty="0">
                <a:latin typeface="BIZ UDゴシック" panose="020B0400000000000000" pitchFamily="49" charset="-128"/>
                <a:ea typeface="BIZ UDゴシック" panose="020B0400000000000000" pitchFamily="49" charset="-128"/>
              </a:rPr>
              <a:t> 申告書</a:t>
            </a:r>
            <a:r>
              <a:rPr kumimoji="1" lang="ja-JP" altLang="en-US" sz="1200" dirty="0">
                <a:latin typeface="BIZ UDPゴシック" panose="020B0400000000000000" pitchFamily="50" charset="-128"/>
                <a:ea typeface="BIZ UDPゴシック" panose="020B0400000000000000" pitchFamily="50" charset="-128"/>
              </a:rPr>
              <a:t>（裏面）</a:t>
            </a:r>
            <a:r>
              <a:rPr kumimoji="1" lang="ja-JP" altLang="en-US" sz="1500" b="1" dirty="0">
                <a:latin typeface="BIZ UDゴシック" panose="020B0400000000000000" pitchFamily="49" charset="-128"/>
                <a:ea typeface="BIZ UDゴシック" panose="020B0400000000000000" pitchFamily="49" charset="-128"/>
              </a:rPr>
              <a:t>の提出</a:t>
            </a:r>
          </a:p>
        </p:txBody>
      </p:sp>
      <p:sp>
        <p:nvSpPr>
          <p:cNvPr id="18" name="テキスト ボックス 17">
            <a:extLst>
              <a:ext uri="{FF2B5EF4-FFF2-40B4-BE49-F238E27FC236}">
                <a16:creationId xmlns:a16="http://schemas.microsoft.com/office/drawing/2014/main" id="{312C2F84-C528-CF87-41C2-7F3C1806007F}"/>
              </a:ext>
            </a:extLst>
          </p:cNvPr>
          <p:cNvSpPr txBox="1"/>
          <p:nvPr/>
        </p:nvSpPr>
        <p:spPr>
          <a:xfrm>
            <a:off x="1530349" y="418430"/>
            <a:ext cx="4498976" cy="461665"/>
          </a:xfrm>
          <a:prstGeom prst="rect">
            <a:avLst/>
          </a:prstGeom>
          <a:noFill/>
        </p:spPr>
        <p:txBody>
          <a:bodyPr wrap="square" rtlCol="0">
            <a:spAutoFit/>
          </a:bodyPr>
          <a:lstStyle/>
          <a:p>
            <a:pPr algn="ctr"/>
            <a:r>
              <a:rPr kumimoji="1" lang="ja-JP" altLang="en-US" sz="2400" b="1" dirty="0"/>
              <a:t>繁殖農家のみなさまへのお願い</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nvGrpSpPr>
          <p:cNvPr id="23" name="グループ化 22">
            <a:extLst>
              <a:ext uri="{FF2B5EF4-FFF2-40B4-BE49-F238E27FC236}">
                <a16:creationId xmlns:a16="http://schemas.microsoft.com/office/drawing/2014/main" id="{A47B4B7A-0A2D-259A-33AC-D1E3D5BBC92D}"/>
              </a:ext>
            </a:extLst>
          </p:cNvPr>
          <p:cNvGrpSpPr/>
          <p:nvPr/>
        </p:nvGrpSpPr>
        <p:grpSpPr>
          <a:xfrm>
            <a:off x="1118115" y="446588"/>
            <a:ext cx="346489" cy="387812"/>
            <a:chOff x="1214754" y="641851"/>
            <a:chExt cx="350520" cy="628356"/>
          </a:xfrm>
        </p:grpSpPr>
        <p:cxnSp>
          <p:nvCxnSpPr>
            <p:cNvPr id="16" name="直線コネクタ 15">
              <a:extLst>
                <a:ext uri="{FF2B5EF4-FFF2-40B4-BE49-F238E27FC236}">
                  <a16:creationId xmlns:a16="http://schemas.microsoft.com/office/drawing/2014/main" id="{8A6936E0-15C9-6C12-BAEF-235E73863F63}"/>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ED62C76-D45C-AB36-C8EB-EEBB7CD75AEF}"/>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9C2F2C9C-E3AC-A043-3D61-4D533D26AC64}"/>
              </a:ext>
            </a:extLst>
          </p:cNvPr>
          <p:cNvCxnSpPr>
            <a:cxnSpLocks/>
          </p:cNvCxnSpPr>
          <p:nvPr/>
        </p:nvCxnSpPr>
        <p:spPr>
          <a:xfrm>
            <a:off x="1321743" y="2022528"/>
            <a:ext cx="4464000" cy="0"/>
          </a:xfrm>
          <a:prstGeom prst="line">
            <a:avLst/>
          </a:prstGeom>
          <a:ln w="12700">
            <a:solidFill>
              <a:srgbClr val="F56329"/>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6589292-B359-A16B-32D7-1A53C9AA2BBA}"/>
              </a:ext>
            </a:extLst>
          </p:cNvPr>
          <p:cNvCxnSpPr>
            <a:cxnSpLocks/>
          </p:cNvCxnSpPr>
          <p:nvPr/>
        </p:nvCxnSpPr>
        <p:spPr>
          <a:xfrm>
            <a:off x="1321743" y="2369067"/>
            <a:ext cx="1980000" cy="0"/>
          </a:xfrm>
          <a:prstGeom prst="line">
            <a:avLst/>
          </a:prstGeom>
          <a:ln w="12700">
            <a:solidFill>
              <a:srgbClr val="F56329"/>
            </a:solidFill>
          </a:ln>
        </p:spPr>
        <p:style>
          <a:lnRef idx="1">
            <a:schemeClr val="accent1"/>
          </a:lnRef>
          <a:fillRef idx="0">
            <a:schemeClr val="accent1"/>
          </a:fillRef>
          <a:effectRef idx="0">
            <a:schemeClr val="accent1"/>
          </a:effectRef>
          <a:fontRef idx="minor">
            <a:schemeClr val="tx1"/>
          </a:fontRef>
        </p:style>
      </p:cxnSp>
      <p:pic>
        <p:nvPicPr>
          <p:cNvPr id="39" name="Picture 8" descr="お辞儀するスーツにジャンパーを着た人のイラスト">
            <a:extLst>
              <a:ext uri="{FF2B5EF4-FFF2-40B4-BE49-F238E27FC236}">
                <a16:creationId xmlns:a16="http://schemas.microsoft.com/office/drawing/2014/main" id="{3A047B43-F486-9CB9-04B6-1AC3C7DB6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403" y="1608466"/>
            <a:ext cx="935004" cy="142221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15A391BD-AC41-9CF6-DCD7-DF07926E64DC}"/>
              </a:ext>
            </a:extLst>
          </p:cNvPr>
          <p:cNvSpPr txBox="1"/>
          <p:nvPr/>
        </p:nvSpPr>
        <p:spPr>
          <a:xfrm>
            <a:off x="1906760" y="2961631"/>
            <a:ext cx="3816001" cy="336246"/>
          </a:xfrm>
          <a:prstGeom prst="rect">
            <a:avLst/>
          </a:prstGeom>
          <a:solidFill>
            <a:schemeClr val="bg1"/>
          </a:solidFill>
        </p:spPr>
        <p:txBody>
          <a:bodyPr wrap="square" rtlCol="0">
            <a:spAutoFit/>
          </a:bodyPr>
          <a:lstStyle/>
          <a:p>
            <a:pPr algn="ctr">
              <a:lnSpc>
                <a:spcPct val="120000"/>
              </a:lnSpc>
            </a:pPr>
            <a:r>
              <a:rPr kumimoji="1" lang="ja-JP" altLang="en-US" sz="1400" b="1" dirty="0">
                <a:latin typeface="+mn-ea"/>
              </a:rPr>
              <a:t>ホスホマイシン不使用申告の対応の流れ</a:t>
            </a:r>
          </a:p>
        </p:txBody>
      </p:sp>
      <p:sp>
        <p:nvSpPr>
          <p:cNvPr id="6" name="テキスト ボックス 5">
            <a:extLst>
              <a:ext uri="{FF2B5EF4-FFF2-40B4-BE49-F238E27FC236}">
                <a16:creationId xmlns:a16="http://schemas.microsoft.com/office/drawing/2014/main" id="{5C47D2A4-8ABF-2C1D-9D82-4806F830D3C8}"/>
              </a:ext>
            </a:extLst>
          </p:cNvPr>
          <p:cNvSpPr txBox="1"/>
          <p:nvPr/>
        </p:nvSpPr>
        <p:spPr>
          <a:xfrm>
            <a:off x="649628" y="3929907"/>
            <a:ext cx="2267358" cy="1157946"/>
          </a:xfrm>
          <a:prstGeom prst="rect">
            <a:avLst/>
          </a:prstGeom>
          <a:noFill/>
        </p:spPr>
        <p:txBody>
          <a:bodyPr wrap="square" rtlCol="0">
            <a:spAutoFit/>
          </a:bodyPr>
          <a:lstStyle/>
          <a:p>
            <a:pPr algn="dist">
              <a:lnSpc>
                <a:spcPct val="130000"/>
              </a:lnSpc>
            </a:pPr>
            <a:r>
              <a:rPr kumimoji="1" lang="ja-JP" altLang="en-US" sz="1100" dirty="0">
                <a:latin typeface="BIZ UDPゴシック" panose="020B0400000000000000" pitchFamily="50" charset="-128"/>
                <a:ea typeface="BIZ UDPゴシック" panose="020B0400000000000000" pitchFamily="50" charset="-128"/>
              </a:rPr>
              <a:t>家畜市場に子牛を出荷する際、</a:t>
            </a:r>
            <a:endParaRPr kumimoji="1" lang="en-US" altLang="ja-JP" sz="1100" dirty="0">
              <a:latin typeface="BIZ UDPゴシック" panose="020B0400000000000000" pitchFamily="50" charset="-128"/>
              <a:ea typeface="BIZ UDPゴシック" panose="020B0400000000000000" pitchFamily="50" charset="-128"/>
            </a:endParaRPr>
          </a:p>
          <a:p>
            <a:pPr algn="just">
              <a:lnSpc>
                <a:spcPct val="130000"/>
              </a:lnSpc>
            </a:pPr>
            <a:r>
              <a:rPr kumimoji="1" lang="ja-JP" altLang="en-US" sz="1100" dirty="0">
                <a:latin typeface="BIZ UDPゴシック" panose="020B0400000000000000" pitchFamily="50" charset="-128"/>
                <a:ea typeface="BIZ UDPゴシック" panose="020B0400000000000000" pitchFamily="50" charset="-128"/>
              </a:rPr>
              <a:t>家畜市場からの求めがあった場合、</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ホスホマイシン</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が使用された履歴がないことを確認の上、申告書（裏面）を提出。</a:t>
            </a:r>
          </a:p>
        </p:txBody>
      </p:sp>
      <p:sp>
        <p:nvSpPr>
          <p:cNvPr id="3" name="矢印: 五方向 2">
            <a:extLst>
              <a:ext uri="{FF2B5EF4-FFF2-40B4-BE49-F238E27FC236}">
                <a16:creationId xmlns:a16="http://schemas.microsoft.com/office/drawing/2014/main" id="{6BD17C8A-568F-C70E-56D7-0D51E49E83B8}"/>
              </a:ext>
            </a:extLst>
          </p:cNvPr>
          <p:cNvSpPr/>
          <p:nvPr/>
        </p:nvSpPr>
        <p:spPr>
          <a:xfrm>
            <a:off x="651532" y="3532935"/>
            <a:ext cx="720000" cy="324000"/>
          </a:xfrm>
          <a:prstGeom prst="homePlate">
            <a:avLst>
              <a:gd name="adj" fmla="val 21353"/>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dirty="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000" b="1" spc="100"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8B77A47-1F18-A6A8-4B01-1613ADDDA14F}"/>
              </a:ext>
            </a:extLst>
          </p:cNvPr>
          <p:cNvSpPr txBox="1"/>
          <p:nvPr/>
        </p:nvSpPr>
        <p:spPr>
          <a:xfrm>
            <a:off x="649628" y="6045907"/>
            <a:ext cx="2267357" cy="1157946"/>
          </a:xfrm>
          <a:prstGeom prst="rect">
            <a:avLst/>
          </a:prstGeom>
          <a:noFill/>
        </p:spPr>
        <p:txBody>
          <a:bodyPr wrap="square" rtlCol="0">
            <a:spAutoFit/>
          </a:bodyPr>
          <a:lstStyle/>
          <a:p>
            <a:pPr algn="just">
              <a:lnSpc>
                <a:spcPct val="130000"/>
              </a:lnSpc>
            </a:pPr>
            <a:r>
              <a:rPr kumimoji="1" lang="ja-JP" altLang="en-US" sz="1100" dirty="0">
                <a:latin typeface="BIZ UDPゴシック" panose="020B0400000000000000" pitchFamily="50" charset="-128"/>
                <a:ea typeface="BIZ UDPゴシック" panose="020B0400000000000000" pitchFamily="50" charset="-128"/>
              </a:rPr>
              <a:t>相対取引や家畜市場における牛の販売後、肥育農家からの求めがあった場合、</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ホスホマイシン</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が使用された履歴がないことを確認の上、申告書（裏面）を提出。</a:t>
            </a:r>
          </a:p>
        </p:txBody>
      </p:sp>
      <p:sp>
        <p:nvSpPr>
          <p:cNvPr id="17" name="矢印: 五方向 16">
            <a:extLst>
              <a:ext uri="{FF2B5EF4-FFF2-40B4-BE49-F238E27FC236}">
                <a16:creationId xmlns:a16="http://schemas.microsoft.com/office/drawing/2014/main" id="{8B2908F1-3E02-47C6-2919-CA697481975C}"/>
              </a:ext>
            </a:extLst>
          </p:cNvPr>
          <p:cNvSpPr/>
          <p:nvPr/>
        </p:nvSpPr>
        <p:spPr>
          <a:xfrm>
            <a:off x="651532" y="5648935"/>
            <a:ext cx="720000" cy="324000"/>
          </a:xfrm>
          <a:prstGeom prst="homePlate">
            <a:avLst>
              <a:gd name="adj" fmla="val 21353"/>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dirty="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1000" b="1" spc="100" dirty="0">
              <a:solidFill>
                <a:schemeClr val="tx1"/>
              </a:solidFill>
              <a:latin typeface="BIZ UDPゴシック" panose="020B0400000000000000" pitchFamily="50" charset="-128"/>
              <a:ea typeface="BIZ UDPゴシック" panose="020B0400000000000000" pitchFamily="50" charset="-128"/>
            </a:endParaRPr>
          </a:p>
        </p:txBody>
      </p:sp>
      <p:sp>
        <p:nvSpPr>
          <p:cNvPr id="9" name="右大かっこ 8">
            <a:extLst>
              <a:ext uri="{FF2B5EF4-FFF2-40B4-BE49-F238E27FC236}">
                <a16:creationId xmlns:a16="http://schemas.microsoft.com/office/drawing/2014/main" id="{6C43F3BD-AF67-367F-E2FE-AE995065BD10}"/>
              </a:ext>
            </a:extLst>
          </p:cNvPr>
          <p:cNvSpPr/>
          <p:nvPr/>
        </p:nvSpPr>
        <p:spPr>
          <a:xfrm rot="5400000">
            <a:off x="3703099" y="1322541"/>
            <a:ext cx="162000" cy="3816000"/>
          </a:xfrm>
          <a:prstGeom prst="rightBracket">
            <a:avLst>
              <a:gd name="adj" fmla="val 115450"/>
            </a:avLst>
          </a:prstGeom>
          <a:ln w="25400" cap="rnd">
            <a:solidFill>
              <a:schemeClr val="accent4">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09659937-FFBB-6E35-22D2-E9383EB7CFB4}"/>
              </a:ext>
            </a:extLst>
          </p:cNvPr>
          <p:cNvCxnSpPr>
            <a:cxnSpLocks/>
          </p:cNvCxnSpPr>
          <p:nvPr/>
        </p:nvCxnSpPr>
        <p:spPr>
          <a:xfrm>
            <a:off x="651532" y="5411965"/>
            <a:ext cx="6227366" cy="0"/>
          </a:xfrm>
          <a:prstGeom prst="line">
            <a:avLst/>
          </a:prstGeom>
          <a:ln w="63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8C22F4B-1680-7A16-4624-EAE8A3CF4EE3}"/>
              </a:ext>
            </a:extLst>
          </p:cNvPr>
          <p:cNvSpPr txBox="1"/>
          <p:nvPr/>
        </p:nvSpPr>
        <p:spPr>
          <a:xfrm>
            <a:off x="771709" y="7678559"/>
            <a:ext cx="2365376" cy="336246"/>
          </a:xfrm>
          <a:prstGeom prst="rect">
            <a:avLst/>
          </a:prstGeom>
          <a:noFill/>
        </p:spPr>
        <p:txBody>
          <a:bodyPr wrap="square" rtlCol="0">
            <a:spAutoFit/>
          </a:bodyPr>
          <a:lstStyle/>
          <a:p>
            <a:pPr>
              <a:lnSpc>
                <a:spcPct val="120000"/>
              </a:lnSpc>
            </a:pPr>
            <a:r>
              <a:rPr kumimoji="1" lang="ja-JP" altLang="en-US" sz="1400" b="1" dirty="0">
                <a:latin typeface="+mn-ea"/>
              </a:rPr>
              <a:t>ホスホマイシンとは？</a:t>
            </a:r>
          </a:p>
        </p:txBody>
      </p:sp>
      <p:sp>
        <p:nvSpPr>
          <p:cNvPr id="29" name="テキスト ボックス 28">
            <a:extLst>
              <a:ext uri="{FF2B5EF4-FFF2-40B4-BE49-F238E27FC236}">
                <a16:creationId xmlns:a16="http://schemas.microsoft.com/office/drawing/2014/main" id="{EA4DD92E-98D6-C608-518F-681306D801AB}"/>
              </a:ext>
            </a:extLst>
          </p:cNvPr>
          <p:cNvSpPr txBox="1"/>
          <p:nvPr/>
        </p:nvSpPr>
        <p:spPr>
          <a:xfrm>
            <a:off x="771709" y="7963968"/>
            <a:ext cx="5987087" cy="1154483"/>
          </a:xfrm>
          <a:prstGeom prst="rect">
            <a:avLst/>
          </a:prstGeom>
          <a:noFill/>
        </p:spPr>
        <p:txBody>
          <a:bodyPr wrap="square" rtlCol="0">
            <a:spAutoFit/>
          </a:bodyPr>
          <a:lstStyle/>
          <a:p>
            <a:pPr>
              <a:lnSpc>
                <a:spcPct val="120000"/>
              </a:lnSpc>
              <a:spcAft>
                <a:spcPts val="600"/>
              </a:spcAft>
            </a:pPr>
            <a:r>
              <a:rPr kumimoji="1" lang="ja-JP" altLang="en-US" sz="1100" spc="50" dirty="0">
                <a:latin typeface="BIZ UDゴシック" panose="020B0400000000000000" pitchFamily="49" charset="-128"/>
                <a:ea typeface="BIZ UDゴシック" panose="020B0400000000000000" pitchFamily="49" charset="-128"/>
              </a:rPr>
              <a:t>主に</a:t>
            </a:r>
            <a:r>
              <a:rPr kumimoji="1" lang="ja-JP" altLang="en-US" sz="1100" b="1" spc="50" dirty="0">
                <a:latin typeface="BIZ UDゴシック" panose="020B0400000000000000" pitchFamily="49" charset="-128"/>
                <a:ea typeface="BIZ UDゴシック" panose="020B0400000000000000" pitchFamily="49" charset="-128"/>
              </a:rPr>
              <a:t>子牛の下痢症や肺炎の治療に用いられる抗菌剤</a:t>
            </a:r>
            <a:r>
              <a:rPr kumimoji="1" lang="ja-JP" altLang="en-US" sz="1100" spc="50" dirty="0">
                <a:latin typeface="BIZ UDゴシック" panose="020B0400000000000000" pitchFamily="49" charset="-128"/>
                <a:ea typeface="BIZ UDゴシック" panose="020B0400000000000000" pitchFamily="49" charset="-128"/>
              </a:rPr>
              <a:t>であり、</a:t>
            </a:r>
            <a:r>
              <a:rPr kumimoji="1" lang="ja-JP" altLang="en-US" sz="1100" b="1" spc="50" dirty="0">
                <a:latin typeface="BIZ UDゴシック" panose="020B0400000000000000" pitchFamily="49" charset="-128"/>
                <a:ea typeface="BIZ UDゴシック" panose="020B0400000000000000" pitchFamily="49" charset="-128"/>
              </a:rPr>
              <a:t>使用に当たっては獣医師の処方箋又は指示が必要</a:t>
            </a:r>
            <a:r>
              <a:rPr kumimoji="1" lang="ja-JP" altLang="en-US" sz="1100" spc="50" dirty="0">
                <a:latin typeface="BIZ UDゴシック" panose="020B0400000000000000" pitchFamily="49" charset="-128"/>
                <a:ea typeface="BIZ UDゴシック" panose="020B0400000000000000" pitchFamily="49" charset="-128"/>
              </a:rPr>
              <a:t>です。なお、本剤については代替薬が存在します。</a:t>
            </a:r>
            <a:endParaRPr kumimoji="1" lang="en-US" altLang="ja-JP" sz="1100" spc="50" dirty="0">
              <a:latin typeface="BIZ UDゴシック" panose="020B0400000000000000" pitchFamily="49" charset="-128"/>
              <a:ea typeface="BIZ UDゴシック" panose="020B0400000000000000" pitchFamily="49" charset="-128"/>
            </a:endParaRPr>
          </a:p>
          <a:p>
            <a:pPr>
              <a:lnSpc>
                <a:spcPct val="120000"/>
              </a:lnSpc>
              <a:spcAft>
                <a:spcPts val="600"/>
              </a:spcAft>
            </a:pPr>
            <a:r>
              <a:rPr kumimoji="1" lang="ja-JP" altLang="en-US" sz="1100" b="1" spc="50" dirty="0">
                <a:latin typeface="BIZ UDゴシック" panose="020B0400000000000000" pitchFamily="49" charset="-128"/>
                <a:ea typeface="BIZ UDゴシック" panose="020B0400000000000000" pitchFamily="49" charset="-128"/>
              </a:rPr>
              <a:t>①診療獣医師への使用履歴の確認、②自農場に保管している処方箋・指示書等の確認</a:t>
            </a:r>
            <a:r>
              <a:rPr kumimoji="1" lang="ja-JP" altLang="en-US" sz="1100" spc="50" dirty="0">
                <a:latin typeface="BIZ UDゴシック" panose="020B0400000000000000" pitchFamily="49" charset="-128"/>
                <a:ea typeface="BIZ UDゴシック" panose="020B0400000000000000" pitchFamily="49" charset="-128"/>
              </a:rPr>
              <a:t>により、ホスホマイシンが使用されていないことを確認の上、申告書（裏面）の提出のご協力をお願いします。</a:t>
            </a:r>
          </a:p>
        </p:txBody>
      </p:sp>
      <p:grpSp>
        <p:nvGrpSpPr>
          <p:cNvPr id="42" name="グループ化 41">
            <a:extLst>
              <a:ext uri="{FF2B5EF4-FFF2-40B4-BE49-F238E27FC236}">
                <a16:creationId xmlns:a16="http://schemas.microsoft.com/office/drawing/2014/main" id="{7F655FFD-8F95-EAF6-9D6A-0154A7529141}"/>
              </a:ext>
            </a:extLst>
          </p:cNvPr>
          <p:cNvGrpSpPr/>
          <p:nvPr/>
        </p:nvGrpSpPr>
        <p:grpSpPr>
          <a:xfrm flipH="1">
            <a:off x="6028870" y="418430"/>
            <a:ext cx="446021" cy="432546"/>
            <a:chOff x="1214754" y="641851"/>
            <a:chExt cx="350520" cy="628356"/>
          </a:xfrm>
        </p:grpSpPr>
        <p:cxnSp>
          <p:nvCxnSpPr>
            <p:cNvPr id="43" name="直線コネクタ 42">
              <a:extLst>
                <a:ext uri="{FF2B5EF4-FFF2-40B4-BE49-F238E27FC236}">
                  <a16:creationId xmlns:a16="http://schemas.microsoft.com/office/drawing/2014/main" id="{B42A47E3-56D9-182C-9025-269ACF4FC696}"/>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1F12E4C-3025-9A3C-4702-AE1A4EEDE81D}"/>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52" name="図 51">
            <a:extLst>
              <a:ext uri="{FF2B5EF4-FFF2-40B4-BE49-F238E27FC236}">
                <a16:creationId xmlns:a16="http://schemas.microsoft.com/office/drawing/2014/main" id="{F8402107-D6A8-0BCF-DEEB-B11F2C10B7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6" b="70588"/>
          <a:stretch/>
        </p:blipFill>
        <p:spPr>
          <a:xfrm>
            <a:off x="5785816" y="4368307"/>
            <a:ext cx="996491" cy="857430"/>
          </a:xfrm>
          <a:prstGeom prst="rect">
            <a:avLst/>
          </a:prstGeom>
        </p:spPr>
      </p:pic>
      <p:pic>
        <p:nvPicPr>
          <p:cNvPr id="53" name="Picture 10" descr="サイロのない牛舎のイラスト">
            <a:extLst>
              <a:ext uri="{FF2B5EF4-FFF2-40B4-BE49-F238E27FC236}">
                <a16:creationId xmlns:a16="http://schemas.microsoft.com/office/drawing/2014/main" id="{0061E7A9-865C-5989-CF40-A3548F935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159" y="4413742"/>
            <a:ext cx="990000" cy="7920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a:extLst>
              <a:ext uri="{FF2B5EF4-FFF2-40B4-BE49-F238E27FC236}">
                <a16:creationId xmlns:a16="http://schemas.microsoft.com/office/drawing/2014/main" id="{0332BAD4-0B33-C9E4-0C1F-AD61701E01C9}"/>
              </a:ext>
            </a:extLst>
          </p:cNvPr>
          <p:cNvGrpSpPr/>
          <p:nvPr/>
        </p:nvGrpSpPr>
        <p:grpSpPr>
          <a:xfrm>
            <a:off x="5189963" y="3509569"/>
            <a:ext cx="1690209" cy="972932"/>
            <a:chOff x="5215285" y="4232587"/>
            <a:chExt cx="1690209" cy="972932"/>
          </a:xfrm>
        </p:grpSpPr>
        <p:sp>
          <p:nvSpPr>
            <p:cNvPr id="55" name="四角形: 角を丸くする 54">
              <a:extLst>
                <a:ext uri="{FF2B5EF4-FFF2-40B4-BE49-F238E27FC236}">
                  <a16:creationId xmlns:a16="http://schemas.microsoft.com/office/drawing/2014/main" id="{344FA7FE-459C-C4A6-205B-12BBA4649590}"/>
                </a:ext>
              </a:extLst>
            </p:cNvPr>
            <p:cNvSpPr/>
            <p:nvPr/>
          </p:nvSpPr>
          <p:spPr>
            <a:xfrm>
              <a:off x="5215285" y="4232587"/>
              <a:ext cx="1690209" cy="792000"/>
            </a:xfrm>
            <a:prstGeom prst="roundRect">
              <a:avLst>
                <a:gd name="adj" fmla="val 547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90000" rtlCol="0" anchor="ctr"/>
            <a:lstStyle/>
            <a:p>
              <a:pPr>
                <a:lnSpc>
                  <a:spcPct val="1100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当市場に牛を出荷する際にホスホマイシンの使用がないことを確認の上、申告書を添付してください。</a:t>
              </a:r>
            </a:p>
          </p:txBody>
        </p:sp>
        <p:sp>
          <p:nvSpPr>
            <p:cNvPr id="56" name="二等辺三角形 55">
              <a:extLst>
                <a:ext uri="{FF2B5EF4-FFF2-40B4-BE49-F238E27FC236}">
                  <a16:creationId xmlns:a16="http://schemas.microsoft.com/office/drawing/2014/main" id="{DCDF54D7-FB18-6D9C-2F03-5158A0F26010}"/>
                </a:ext>
              </a:extLst>
            </p:cNvPr>
            <p:cNvSpPr/>
            <p:nvPr/>
          </p:nvSpPr>
          <p:spPr>
            <a:xfrm rot="12219994">
              <a:off x="6553145" y="4914616"/>
              <a:ext cx="129708" cy="29090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0" name="図 69" descr="図形&#10;&#10;低い精度で自動的に生成された説明">
            <a:extLst>
              <a:ext uri="{FF2B5EF4-FFF2-40B4-BE49-F238E27FC236}">
                <a16:creationId xmlns:a16="http://schemas.microsoft.com/office/drawing/2014/main" id="{9D66A12A-950C-BF90-72E0-8B616012ACF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00487" y="4427865"/>
            <a:ext cx="440943" cy="440943"/>
          </a:xfrm>
          <a:prstGeom prst="rect">
            <a:avLst/>
          </a:prstGeom>
        </p:spPr>
      </p:pic>
      <p:sp>
        <p:nvSpPr>
          <p:cNvPr id="71" name="テキスト ボックス 70">
            <a:extLst>
              <a:ext uri="{FF2B5EF4-FFF2-40B4-BE49-F238E27FC236}">
                <a16:creationId xmlns:a16="http://schemas.microsoft.com/office/drawing/2014/main" id="{2F734231-5313-53C5-6FDE-B067F0C68C3D}"/>
              </a:ext>
            </a:extLst>
          </p:cNvPr>
          <p:cNvSpPr txBox="1"/>
          <p:nvPr/>
        </p:nvSpPr>
        <p:spPr>
          <a:xfrm>
            <a:off x="4472306" y="4218290"/>
            <a:ext cx="516630" cy="227113"/>
          </a:xfrm>
          <a:prstGeom prst="rect">
            <a:avLst/>
          </a:prstGeom>
          <a:noFill/>
        </p:spPr>
        <p:txBody>
          <a:bodyPr wrap="square" rtlCol="0">
            <a:spAutoFit/>
          </a:bodyPr>
          <a:lstStyle/>
          <a:p>
            <a:pPr>
              <a:lnSpc>
                <a:spcPct val="130000"/>
              </a:lnSpc>
            </a:pPr>
            <a:r>
              <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grpSp>
        <p:nvGrpSpPr>
          <p:cNvPr id="74" name="グループ化 73">
            <a:extLst>
              <a:ext uri="{FF2B5EF4-FFF2-40B4-BE49-F238E27FC236}">
                <a16:creationId xmlns:a16="http://schemas.microsoft.com/office/drawing/2014/main" id="{F0AF9EE7-539E-06C1-3A72-BEBB6E63592B}"/>
              </a:ext>
            </a:extLst>
          </p:cNvPr>
          <p:cNvGrpSpPr/>
          <p:nvPr/>
        </p:nvGrpSpPr>
        <p:grpSpPr>
          <a:xfrm>
            <a:off x="4961936" y="5660838"/>
            <a:ext cx="1916962" cy="1047698"/>
            <a:chOff x="4988532" y="4293030"/>
            <a:chExt cx="1916962" cy="1047698"/>
          </a:xfrm>
        </p:grpSpPr>
        <p:sp>
          <p:nvSpPr>
            <p:cNvPr id="75" name="四角形: 角を丸くする 74">
              <a:extLst>
                <a:ext uri="{FF2B5EF4-FFF2-40B4-BE49-F238E27FC236}">
                  <a16:creationId xmlns:a16="http://schemas.microsoft.com/office/drawing/2014/main" id="{F4AFFCE7-D61F-2FA2-1F36-C69A6EB5C86D}"/>
                </a:ext>
              </a:extLst>
            </p:cNvPr>
            <p:cNvSpPr/>
            <p:nvPr/>
          </p:nvSpPr>
          <p:spPr>
            <a:xfrm>
              <a:off x="4988532" y="4293030"/>
              <a:ext cx="1916962" cy="792000"/>
            </a:xfrm>
            <a:prstGeom prst="roundRect">
              <a:avLst>
                <a:gd name="adj" fmla="val 547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90000" rtlCol="0" anchor="ctr"/>
            <a:lstStyle/>
            <a:p>
              <a:pPr>
                <a:lnSpc>
                  <a:spcPct val="1100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あなたの農家から購入したこの牛について、ホスホマイシンの使用がないことを確認の上、申告書を提出してもらえますか。</a:t>
              </a:r>
            </a:p>
          </p:txBody>
        </p:sp>
        <p:sp>
          <p:nvSpPr>
            <p:cNvPr id="76" name="二等辺三角形 75">
              <a:extLst>
                <a:ext uri="{FF2B5EF4-FFF2-40B4-BE49-F238E27FC236}">
                  <a16:creationId xmlns:a16="http://schemas.microsoft.com/office/drawing/2014/main" id="{7056A2AB-9DBB-7C45-5243-2BC44D664BF4}"/>
                </a:ext>
              </a:extLst>
            </p:cNvPr>
            <p:cNvSpPr/>
            <p:nvPr/>
          </p:nvSpPr>
          <p:spPr>
            <a:xfrm rot="12219994">
              <a:off x="6078582" y="4956379"/>
              <a:ext cx="154802" cy="384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8" name="図 77" descr="図形&#10;&#10;低い精度で自動的に生成された説明">
            <a:extLst>
              <a:ext uri="{FF2B5EF4-FFF2-40B4-BE49-F238E27FC236}">
                <a16:creationId xmlns:a16="http://schemas.microsoft.com/office/drawing/2014/main" id="{43080B20-3EBF-207C-5365-49DC26698A60}"/>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72579" y="6527333"/>
            <a:ext cx="440943" cy="440943"/>
          </a:xfrm>
          <a:prstGeom prst="rect">
            <a:avLst/>
          </a:prstGeom>
        </p:spPr>
      </p:pic>
      <p:sp>
        <p:nvSpPr>
          <p:cNvPr id="79" name="テキスト ボックス 78">
            <a:extLst>
              <a:ext uri="{FF2B5EF4-FFF2-40B4-BE49-F238E27FC236}">
                <a16:creationId xmlns:a16="http://schemas.microsoft.com/office/drawing/2014/main" id="{FE2F7F7E-F9EC-0F34-C8E2-3395911B9495}"/>
              </a:ext>
            </a:extLst>
          </p:cNvPr>
          <p:cNvSpPr txBox="1"/>
          <p:nvPr/>
        </p:nvSpPr>
        <p:spPr>
          <a:xfrm>
            <a:off x="4444398" y="6317758"/>
            <a:ext cx="516630" cy="227113"/>
          </a:xfrm>
          <a:prstGeom prst="rect">
            <a:avLst/>
          </a:prstGeom>
          <a:noFill/>
        </p:spPr>
        <p:txBody>
          <a:bodyPr wrap="square" rtlCol="0">
            <a:spAutoFit/>
          </a:bodyPr>
          <a:lstStyle/>
          <a:p>
            <a:pPr>
              <a:lnSpc>
                <a:spcPct val="130000"/>
              </a:lnSpc>
            </a:pPr>
            <a:r>
              <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80" name="図 79">
            <a:extLst>
              <a:ext uri="{FF2B5EF4-FFF2-40B4-BE49-F238E27FC236}">
                <a16:creationId xmlns:a16="http://schemas.microsoft.com/office/drawing/2014/main" id="{A6EAF166-E2C6-79B0-A9C7-EC3BF49109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39" t="14314" r="29161" b="54705"/>
          <a:stretch/>
        </p:blipFill>
        <p:spPr>
          <a:xfrm>
            <a:off x="5229406" y="6495910"/>
            <a:ext cx="986710" cy="698971"/>
          </a:xfrm>
          <a:prstGeom prst="rect">
            <a:avLst/>
          </a:prstGeom>
        </p:spPr>
      </p:pic>
      <p:sp>
        <p:nvSpPr>
          <p:cNvPr id="81" name="テキスト ボックス 80">
            <a:extLst>
              <a:ext uri="{FF2B5EF4-FFF2-40B4-BE49-F238E27FC236}">
                <a16:creationId xmlns:a16="http://schemas.microsoft.com/office/drawing/2014/main" id="{9D9878BC-F01F-A00A-0E01-3C7A120A27D4}"/>
              </a:ext>
            </a:extLst>
          </p:cNvPr>
          <p:cNvSpPr txBox="1"/>
          <p:nvPr/>
        </p:nvSpPr>
        <p:spPr>
          <a:xfrm>
            <a:off x="3322714" y="5074219"/>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繁殖農家</a:t>
            </a:r>
          </a:p>
        </p:txBody>
      </p:sp>
      <p:sp>
        <p:nvSpPr>
          <p:cNvPr id="82" name="テキスト ボックス 81">
            <a:extLst>
              <a:ext uri="{FF2B5EF4-FFF2-40B4-BE49-F238E27FC236}">
                <a16:creationId xmlns:a16="http://schemas.microsoft.com/office/drawing/2014/main" id="{9D2FF638-89D7-AF55-0BF6-33B5F569BFE0}"/>
              </a:ext>
            </a:extLst>
          </p:cNvPr>
          <p:cNvSpPr txBox="1"/>
          <p:nvPr/>
        </p:nvSpPr>
        <p:spPr>
          <a:xfrm>
            <a:off x="6014051" y="5074219"/>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家畜市場</a:t>
            </a:r>
          </a:p>
        </p:txBody>
      </p:sp>
      <p:sp>
        <p:nvSpPr>
          <p:cNvPr id="83" name="テキスト ボックス 82">
            <a:extLst>
              <a:ext uri="{FF2B5EF4-FFF2-40B4-BE49-F238E27FC236}">
                <a16:creationId xmlns:a16="http://schemas.microsoft.com/office/drawing/2014/main" id="{A921370B-1A50-52B1-B1B7-61A186977C61}"/>
              </a:ext>
            </a:extLst>
          </p:cNvPr>
          <p:cNvSpPr txBox="1"/>
          <p:nvPr/>
        </p:nvSpPr>
        <p:spPr>
          <a:xfrm>
            <a:off x="3322714" y="7164198"/>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繁殖農家</a:t>
            </a:r>
          </a:p>
        </p:txBody>
      </p:sp>
      <p:sp>
        <p:nvSpPr>
          <p:cNvPr id="84" name="テキスト ボックス 83">
            <a:extLst>
              <a:ext uri="{FF2B5EF4-FFF2-40B4-BE49-F238E27FC236}">
                <a16:creationId xmlns:a16="http://schemas.microsoft.com/office/drawing/2014/main" id="{E7742C74-69E4-E6E8-C516-F13C6B6C1A03}"/>
              </a:ext>
            </a:extLst>
          </p:cNvPr>
          <p:cNvSpPr txBox="1"/>
          <p:nvPr/>
        </p:nvSpPr>
        <p:spPr>
          <a:xfrm>
            <a:off x="5359010" y="7164198"/>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肥育農家</a:t>
            </a:r>
          </a:p>
        </p:txBody>
      </p:sp>
      <p:cxnSp>
        <p:nvCxnSpPr>
          <p:cNvPr id="12" name="直線矢印コネクタ 11">
            <a:extLst>
              <a:ext uri="{FF2B5EF4-FFF2-40B4-BE49-F238E27FC236}">
                <a16:creationId xmlns:a16="http://schemas.microsoft.com/office/drawing/2014/main" id="{7CA29B75-36E4-D499-31CD-A7EC8A865F77}"/>
              </a:ext>
            </a:extLst>
          </p:cNvPr>
          <p:cNvCxnSpPr>
            <a:cxnSpLocks/>
          </p:cNvCxnSpPr>
          <p:nvPr/>
        </p:nvCxnSpPr>
        <p:spPr>
          <a:xfrm>
            <a:off x="4240857" y="4951866"/>
            <a:ext cx="1712967"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72B0848-09A0-1BFD-460B-29A89F58EDAB}"/>
              </a:ext>
            </a:extLst>
          </p:cNvPr>
          <p:cNvCxnSpPr>
            <a:cxnSpLocks/>
          </p:cNvCxnSpPr>
          <p:nvPr/>
        </p:nvCxnSpPr>
        <p:spPr>
          <a:xfrm>
            <a:off x="4240857" y="7053716"/>
            <a:ext cx="936000"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pic>
        <p:nvPicPr>
          <p:cNvPr id="11" name="Picture 10" descr="サイロのない牛舎のイラスト">
            <a:extLst>
              <a:ext uri="{FF2B5EF4-FFF2-40B4-BE49-F238E27FC236}">
                <a16:creationId xmlns:a16="http://schemas.microsoft.com/office/drawing/2014/main" id="{4BBC0DD5-081C-0711-ED74-22CAB0F44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159" y="6505182"/>
            <a:ext cx="990000" cy="792000"/>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48911E17-7304-A20C-9F6D-95878BB500D0}"/>
              </a:ext>
            </a:extLst>
          </p:cNvPr>
          <p:cNvSpPr/>
          <p:nvPr/>
        </p:nvSpPr>
        <p:spPr>
          <a:xfrm>
            <a:off x="1487407" y="5870426"/>
            <a:ext cx="777384"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447260DF-E511-F490-4A89-20A5502C62D0}"/>
              </a:ext>
            </a:extLst>
          </p:cNvPr>
          <p:cNvSpPr txBox="1"/>
          <p:nvPr/>
        </p:nvSpPr>
        <p:spPr>
          <a:xfrm>
            <a:off x="1413810" y="5639952"/>
            <a:ext cx="3521791" cy="312073"/>
          </a:xfrm>
          <a:prstGeom prst="rect">
            <a:avLst/>
          </a:prstGeom>
          <a:noFill/>
        </p:spPr>
        <p:txBody>
          <a:bodyPr wrap="square" rtlCol="0">
            <a:spAutoFit/>
          </a:bodyPr>
          <a:lstStyle/>
          <a:p>
            <a:pPr>
              <a:lnSpc>
                <a:spcPct val="120000"/>
              </a:lnSpc>
            </a:pPr>
            <a:r>
              <a:rPr kumimoji="1" lang="ja-JP" altLang="en-US" sz="1400" b="1" spc="100" dirty="0">
                <a:latin typeface="BIZ UDPゴシック" panose="020B0400000000000000" pitchFamily="50" charset="-128"/>
                <a:ea typeface="BIZ UDPゴシック" panose="020B0400000000000000" pitchFamily="50" charset="-128"/>
              </a:rPr>
              <a:t>肥育農</a:t>
            </a:r>
            <a:r>
              <a:rPr kumimoji="1" lang="ja-JP" altLang="en-US" sz="1400" b="1" spc="300" dirty="0">
                <a:latin typeface="BIZ UDPゴシック" panose="020B0400000000000000" pitchFamily="50" charset="-128"/>
                <a:ea typeface="BIZ UDPゴシック" panose="020B0400000000000000" pitchFamily="50" charset="-128"/>
              </a:rPr>
              <a:t>家</a:t>
            </a:r>
            <a:r>
              <a:rPr kumimoji="1" lang="ja-JP" altLang="en-US" sz="1400" b="1" dirty="0">
                <a:latin typeface="BIZ UDPゴシック" panose="020B0400000000000000" pitchFamily="50" charset="-128"/>
                <a:ea typeface="BIZ UDPゴシック" panose="020B0400000000000000" pitchFamily="50" charset="-128"/>
              </a:rPr>
              <a:t>から求められるケース</a:t>
            </a:r>
          </a:p>
        </p:txBody>
      </p:sp>
      <p:sp>
        <p:nvSpPr>
          <p:cNvPr id="26" name="正方形/長方形 25">
            <a:extLst>
              <a:ext uri="{FF2B5EF4-FFF2-40B4-BE49-F238E27FC236}">
                <a16:creationId xmlns:a16="http://schemas.microsoft.com/office/drawing/2014/main" id="{A07E56DD-4E26-A7D4-9FF6-9A8F52D201D0}"/>
              </a:ext>
            </a:extLst>
          </p:cNvPr>
          <p:cNvSpPr/>
          <p:nvPr/>
        </p:nvSpPr>
        <p:spPr>
          <a:xfrm>
            <a:off x="1487407" y="3753099"/>
            <a:ext cx="777384"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1B335EB9-D465-56D3-366C-BD7CD9977390}"/>
              </a:ext>
            </a:extLst>
          </p:cNvPr>
          <p:cNvSpPr txBox="1"/>
          <p:nvPr/>
        </p:nvSpPr>
        <p:spPr>
          <a:xfrm>
            <a:off x="1413811" y="3523952"/>
            <a:ext cx="2727029" cy="312073"/>
          </a:xfrm>
          <a:prstGeom prst="rect">
            <a:avLst/>
          </a:prstGeom>
          <a:noFill/>
        </p:spPr>
        <p:txBody>
          <a:bodyPr wrap="none" rtlCol="0">
            <a:spAutoFit/>
          </a:bodyPr>
          <a:lstStyle/>
          <a:p>
            <a:pPr>
              <a:lnSpc>
                <a:spcPct val="120000"/>
              </a:lnSpc>
            </a:pPr>
            <a:r>
              <a:rPr kumimoji="1" lang="ja-JP" altLang="en-US" sz="1400" b="1" spc="100" dirty="0">
                <a:latin typeface="BIZ UDPゴシック" panose="020B0400000000000000" pitchFamily="50" charset="-128"/>
                <a:ea typeface="BIZ UDPゴシック" panose="020B0400000000000000" pitchFamily="50" charset="-128"/>
              </a:rPr>
              <a:t>家畜市</a:t>
            </a:r>
            <a:r>
              <a:rPr kumimoji="1" lang="ja-JP" altLang="en-US" sz="1400" b="1" spc="300" dirty="0">
                <a:latin typeface="BIZ UDPゴシック" panose="020B0400000000000000" pitchFamily="50" charset="-128"/>
                <a:ea typeface="BIZ UDPゴシック" panose="020B0400000000000000" pitchFamily="50" charset="-128"/>
              </a:rPr>
              <a:t>場</a:t>
            </a:r>
            <a:r>
              <a:rPr kumimoji="1" lang="ja-JP" altLang="en-US" sz="1400" b="1" dirty="0">
                <a:latin typeface="BIZ UDPゴシック" panose="020B0400000000000000" pitchFamily="50" charset="-128"/>
                <a:ea typeface="BIZ UDPゴシック" panose="020B0400000000000000" pitchFamily="50" charset="-128"/>
              </a:rPr>
              <a:t>から求められるケース</a:t>
            </a:r>
          </a:p>
        </p:txBody>
      </p:sp>
      <p:sp>
        <p:nvSpPr>
          <p:cNvPr id="30" name="楕円 29">
            <a:extLst>
              <a:ext uri="{FF2B5EF4-FFF2-40B4-BE49-F238E27FC236}">
                <a16:creationId xmlns:a16="http://schemas.microsoft.com/office/drawing/2014/main" id="{FA112FF6-5C93-345D-FAD8-76EEF1ACFACF}"/>
              </a:ext>
            </a:extLst>
          </p:cNvPr>
          <p:cNvSpPr/>
          <p:nvPr/>
        </p:nvSpPr>
        <p:spPr>
          <a:xfrm>
            <a:off x="542535" y="7673481"/>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2377CE2-01A9-729F-161B-6668E291A70C}"/>
              </a:ext>
            </a:extLst>
          </p:cNvPr>
          <p:cNvSpPr/>
          <p:nvPr/>
        </p:nvSpPr>
        <p:spPr>
          <a:xfrm>
            <a:off x="542535" y="9029020"/>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CF7D0EEF-9D12-6E39-81C4-257A5D0F8FDE}"/>
              </a:ext>
            </a:extLst>
          </p:cNvPr>
          <p:cNvSpPr/>
          <p:nvPr/>
        </p:nvSpPr>
        <p:spPr>
          <a:xfrm>
            <a:off x="6875997" y="7673481"/>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D04F0331-D176-BB1C-3BC4-69DDDF2B8FD2}"/>
              </a:ext>
            </a:extLst>
          </p:cNvPr>
          <p:cNvSpPr/>
          <p:nvPr/>
        </p:nvSpPr>
        <p:spPr>
          <a:xfrm>
            <a:off x="6875997" y="9029020"/>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F20F5303-5D25-C5D0-DE5D-7A36C522221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20212" y="4401523"/>
            <a:ext cx="610293" cy="477011"/>
          </a:xfrm>
          <a:prstGeom prst="rect">
            <a:avLst/>
          </a:prstGeom>
          <a:noFill/>
          <a:ln>
            <a:noFill/>
          </a:ln>
        </p:spPr>
      </p:pic>
      <p:pic>
        <p:nvPicPr>
          <p:cNvPr id="38" name="図 37">
            <a:extLst>
              <a:ext uri="{FF2B5EF4-FFF2-40B4-BE49-F238E27FC236}">
                <a16:creationId xmlns:a16="http://schemas.microsoft.com/office/drawing/2014/main" id="{F2FF5802-3A38-86A2-3601-E195B072E0F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59787" y="6749400"/>
            <a:ext cx="610293" cy="477011"/>
          </a:xfrm>
          <a:prstGeom prst="rect">
            <a:avLst/>
          </a:prstGeom>
          <a:noFill/>
          <a:ln>
            <a:noFill/>
          </a:ln>
        </p:spPr>
      </p:pic>
      <p:sp>
        <p:nvSpPr>
          <p:cNvPr id="19" name="楕円 18">
            <a:extLst>
              <a:ext uri="{FF2B5EF4-FFF2-40B4-BE49-F238E27FC236}">
                <a16:creationId xmlns:a16="http://schemas.microsoft.com/office/drawing/2014/main" id="{5573D8FC-B34E-B862-326C-C61B7F44F754}"/>
              </a:ext>
            </a:extLst>
          </p:cNvPr>
          <p:cNvSpPr/>
          <p:nvPr/>
        </p:nvSpPr>
        <p:spPr>
          <a:xfrm>
            <a:off x="502739" y="1031651"/>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6603DDFD-C78C-03B2-9E86-DA47B32B5A50}"/>
              </a:ext>
            </a:extLst>
          </p:cNvPr>
          <p:cNvSpPr/>
          <p:nvPr/>
        </p:nvSpPr>
        <p:spPr>
          <a:xfrm>
            <a:off x="3765215" y="9297869"/>
            <a:ext cx="3297696" cy="916723"/>
          </a:xfrm>
          <a:prstGeom prst="roundRect">
            <a:avLst>
              <a:gd name="adj" fmla="val 1019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9" name="テキスト ボックス 48">
            <a:extLst>
              <a:ext uri="{FF2B5EF4-FFF2-40B4-BE49-F238E27FC236}">
                <a16:creationId xmlns:a16="http://schemas.microsoft.com/office/drawing/2014/main" id="{1789FFE9-AB45-A2AC-8D2F-49614F91D1D3}"/>
              </a:ext>
            </a:extLst>
          </p:cNvPr>
          <p:cNvSpPr txBox="1"/>
          <p:nvPr/>
        </p:nvSpPr>
        <p:spPr>
          <a:xfrm>
            <a:off x="3765215" y="9752927"/>
            <a:ext cx="3407987"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農林水産省畜産局食肉鶏卵課食肉鶏卵貿易班</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：０３－６７４４－２１３０</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8484CFBB-BEC4-D71B-21E4-B7DC65672A61}"/>
              </a:ext>
            </a:extLst>
          </p:cNvPr>
          <p:cNvSpPr txBox="1"/>
          <p:nvPr/>
        </p:nvSpPr>
        <p:spPr>
          <a:xfrm>
            <a:off x="3791366" y="9287157"/>
            <a:ext cx="2801311" cy="592470"/>
          </a:xfrm>
          <a:prstGeom prst="rect">
            <a:avLst/>
          </a:prstGeom>
          <a:noFill/>
        </p:spPr>
        <p:txBody>
          <a:bodyPr wrap="square" rtlCol="0">
            <a:spAutoFit/>
          </a:bodyPr>
          <a:lstStyle/>
          <a:p>
            <a:pPr>
              <a:lnSpc>
                <a:spcPts val="1200"/>
              </a:lnSpc>
              <a:spcAft>
                <a:spcPts val="300"/>
              </a:spcAft>
            </a:pPr>
            <a:r>
              <a:rPr kumimoji="1" lang="ja-JP" altLang="en-US" sz="1200" dirty="0">
                <a:latin typeface="BIZ UDPゴシック" panose="020B0400000000000000" pitchFamily="50" charset="-128"/>
                <a:ea typeface="BIZ UDPゴシック" panose="020B0400000000000000" pitchFamily="50" charset="-128"/>
              </a:rPr>
              <a:t>（問い合わせ先）</a:t>
            </a:r>
          </a:p>
          <a:p>
            <a:pPr>
              <a:lnSpc>
                <a:spcPts val="1200"/>
              </a:lnSpc>
            </a:pPr>
            <a:r>
              <a:rPr kumimoji="1" lang="ja-JP" altLang="en-US" sz="1200" dirty="0">
                <a:latin typeface="BIZ UDPゴシック" panose="020B0400000000000000" pitchFamily="50" charset="-128"/>
                <a:ea typeface="BIZ UDPゴシック" panose="020B0400000000000000" pitchFamily="50" charset="-128"/>
              </a:rPr>
              <a:t>○○県○○課</a:t>
            </a:r>
          </a:p>
          <a:p>
            <a:pPr>
              <a:lnSpc>
                <a:spcPts val="1200"/>
              </a:lnSpc>
            </a:pP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：〇〇－○○○〇－○○○○</a:t>
            </a:r>
          </a:p>
        </p:txBody>
      </p:sp>
    </p:spTree>
    <p:extLst>
      <p:ext uri="{BB962C8B-B14F-4D97-AF65-F5344CB8AC3E}">
        <p14:creationId xmlns:p14="http://schemas.microsoft.com/office/powerpoint/2010/main" val="141135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E07705E-7E98-AB54-5301-C6328331A622}"/>
              </a:ext>
            </a:extLst>
          </p:cNvPr>
          <p:cNvSpPr/>
          <p:nvPr/>
        </p:nvSpPr>
        <p:spPr>
          <a:xfrm>
            <a:off x="4803421" y="8187267"/>
            <a:ext cx="1800000"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3A0D7E4-8D35-D485-FF08-CA0E3AC85AE6}"/>
              </a:ext>
            </a:extLst>
          </p:cNvPr>
          <p:cNvSpPr/>
          <p:nvPr/>
        </p:nvSpPr>
        <p:spPr>
          <a:xfrm>
            <a:off x="858219" y="8391401"/>
            <a:ext cx="1512000"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A0753EAD-BA50-FF0B-D7F8-9FD76417DE78}"/>
              </a:ext>
            </a:extLst>
          </p:cNvPr>
          <p:cNvSpPr/>
          <p:nvPr/>
        </p:nvSpPr>
        <p:spPr>
          <a:xfrm>
            <a:off x="1171134" y="8187267"/>
            <a:ext cx="3081021"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5E915C7D-29BA-E2D9-0C2F-CD349EF0FBCD}"/>
              </a:ext>
            </a:extLst>
          </p:cNvPr>
          <p:cNvSpPr/>
          <p:nvPr/>
        </p:nvSpPr>
        <p:spPr>
          <a:xfrm>
            <a:off x="439340" y="7601914"/>
            <a:ext cx="6696000" cy="1692000"/>
          </a:xfrm>
          <a:prstGeom prst="roundRect">
            <a:avLst>
              <a:gd name="adj" fmla="val 7441"/>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E76D96E8-D62E-59A3-2191-9EAE1C99F8A3}"/>
              </a:ext>
            </a:extLst>
          </p:cNvPr>
          <p:cNvSpPr/>
          <p:nvPr/>
        </p:nvSpPr>
        <p:spPr>
          <a:xfrm>
            <a:off x="396629" y="914332"/>
            <a:ext cx="6676778" cy="1930165"/>
          </a:xfrm>
          <a:prstGeom prst="roundRect">
            <a:avLst>
              <a:gd name="adj" fmla="val 6075"/>
            </a:avLst>
          </a:prstGeom>
          <a:solidFill>
            <a:schemeClr val="accent4">
              <a:lumMod val="60000"/>
              <a:lumOff val="40000"/>
            </a:schemeClr>
          </a:solid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009BA710-DD37-C60A-A6B0-81DA002BAE5D}"/>
              </a:ext>
            </a:extLst>
          </p:cNvPr>
          <p:cNvSpPr/>
          <p:nvPr/>
        </p:nvSpPr>
        <p:spPr>
          <a:xfrm>
            <a:off x="543459" y="79836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E999B78-5F05-0E09-873A-55C5AAEC2F66}"/>
              </a:ext>
            </a:extLst>
          </p:cNvPr>
          <p:cNvSpPr/>
          <p:nvPr/>
        </p:nvSpPr>
        <p:spPr>
          <a:xfrm>
            <a:off x="500876" y="2636165"/>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644DE58B-90FC-B571-DEE8-12B27EEA9187}"/>
              </a:ext>
            </a:extLst>
          </p:cNvPr>
          <p:cNvSpPr/>
          <p:nvPr/>
        </p:nvSpPr>
        <p:spPr>
          <a:xfrm>
            <a:off x="6870081" y="99790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1843579-DC2C-FFE9-529F-990079701645}"/>
              </a:ext>
            </a:extLst>
          </p:cNvPr>
          <p:cNvSpPr/>
          <p:nvPr/>
        </p:nvSpPr>
        <p:spPr>
          <a:xfrm>
            <a:off x="6878825" y="263965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0810526-4D2B-8216-1492-D8E02A495E2F}"/>
              </a:ext>
            </a:extLst>
          </p:cNvPr>
          <p:cNvSpPr txBox="1"/>
          <p:nvPr/>
        </p:nvSpPr>
        <p:spPr>
          <a:xfrm>
            <a:off x="847587" y="938886"/>
            <a:ext cx="5840986" cy="744563"/>
          </a:xfrm>
          <a:prstGeom prst="rect">
            <a:avLst/>
          </a:prstGeom>
          <a:noFill/>
        </p:spPr>
        <p:txBody>
          <a:bodyPr wrap="square" rtlCol="0">
            <a:spAutoFit/>
          </a:bodyPr>
          <a:lstStyle/>
          <a:p>
            <a:pPr>
              <a:lnSpc>
                <a:spcPct val="120000"/>
              </a:lnSpc>
            </a:pP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ゴシック" panose="020B0400000000000000" pitchFamily="49" charset="-128"/>
                <a:ea typeface="BIZ UDゴシック" panose="020B0400000000000000" pitchFamily="49" charset="-128"/>
              </a:rPr>
              <a:t>における規則の変更に伴い、</a:t>
            </a:r>
            <a:endParaRPr kumimoji="1" lang="en-US" altLang="ja-JP" sz="1200" b="1" dirty="0">
              <a:latin typeface="BIZ UDゴシック" panose="020B0400000000000000" pitchFamily="49" charset="-128"/>
              <a:ea typeface="BIZ UDゴシック" panose="020B0400000000000000" pitchFamily="49" charset="-128"/>
            </a:endParaRPr>
          </a:p>
          <a:p>
            <a:pPr>
              <a:lnSpc>
                <a:spcPct val="120000"/>
              </a:lnSpc>
            </a:pPr>
            <a:r>
              <a:rPr kumimoji="1" lang="ja-JP" altLang="en-US" sz="1200" b="1" dirty="0">
                <a:latin typeface="BIZ UDゴシック" panose="020B0400000000000000" pitchFamily="49" charset="-128"/>
                <a:ea typeface="BIZ UDゴシック" panose="020B0400000000000000" pitchFamily="49" charset="-128"/>
              </a:rPr>
              <a:t>出生からと畜されるまでの間、</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ホスホマイシン</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という抗菌剤が投与された牛は、</a:t>
            </a:r>
            <a:r>
              <a:rPr kumimoji="1" lang="en-US" altLang="ja-JP" sz="1200" b="1" dirty="0">
                <a:latin typeface="BIZ UDPゴシック" panose="020B0400000000000000" pitchFamily="50" charset="-128"/>
                <a:ea typeface="BIZ UDPゴシック" panose="020B0400000000000000" pitchFamily="50" charset="-128"/>
              </a:rPr>
              <a:t> EU</a:t>
            </a:r>
            <a:r>
              <a:rPr kumimoji="1" lang="ja-JP" altLang="en-US" sz="1200" b="1" dirty="0">
                <a:latin typeface="BIZ UDゴシック" panose="020B0400000000000000" pitchFamily="49" charset="-128"/>
                <a:ea typeface="BIZ UDゴシック" panose="020B0400000000000000" pitchFamily="49" charset="-128"/>
              </a:rPr>
              <a:t>向けに輸出ができなくなります。このため家畜市場や肥育農家から</a:t>
            </a:r>
          </a:p>
        </p:txBody>
      </p:sp>
      <p:sp>
        <p:nvSpPr>
          <p:cNvPr id="5" name="テキスト ボックス 4">
            <a:extLst>
              <a:ext uri="{FF2B5EF4-FFF2-40B4-BE49-F238E27FC236}">
                <a16:creationId xmlns:a16="http://schemas.microsoft.com/office/drawing/2014/main" id="{54BB6FF1-6AA7-1D60-007E-4732B6482C67}"/>
              </a:ext>
            </a:extLst>
          </p:cNvPr>
          <p:cNvSpPr txBox="1"/>
          <p:nvPr/>
        </p:nvSpPr>
        <p:spPr>
          <a:xfrm>
            <a:off x="847587" y="2475430"/>
            <a:ext cx="4647426" cy="280718"/>
          </a:xfrm>
          <a:prstGeom prst="rect">
            <a:avLst/>
          </a:prstGeom>
          <a:noFill/>
        </p:spPr>
        <p:txBody>
          <a:bodyPr wrap="none" rtlCol="0">
            <a:spAutoFit/>
          </a:bodyPr>
          <a:lstStyle/>
          <a:p>
            <a:pPr>
              <a:lnSpc>
                <a:spcPct val="120000"/>
              </a:lnSpc>
            </a:pPr>
            <a:r>
              <a:rPr kumimoji="1" lang="ja-JP" altLang="en-US" sz="1200" b="1" dirty="0">
                <a:latin typeface="BIZ UDゴシック" panose="020B0400000000000000" pitchFamily="49" charset="-128"/>
                <a:ea typeface="BIZ UDゴシック" panose="020B0400000000000000" pitchFamily="49" charset="-128"/>
              </a:rPr>
              <a:t>を求められる場合がありますので、ご協力をお願いいたします。</a:t>
            </a:r>
          </a:p>
        </p:txBody>
      </p:sp>
      <p:sp>
        <p:nvSpPr>
          <p:cNvPr id="8" name="テキスト ボックス 7">
            <a:extLst>
              <a:ext uri="{FF2B5EF4-FFF2-40B4-BE49-F238E27FC236}">
                <a16:creationId xmlns:a16="http://schemas.microsoft.com/office/drawing/2014/main" id="{4F0BD162-E091-8234-04A5-F7E2B0A1C915}"/>
              </a:ext>
            </a:extLst>
          </p:cNvPr>
          <p:cNvSpPr txBox="1"/>
          <p:nvPr/>
        </p:nvSpPr>
        <p:spPr>
          <a:xfrm>
            <a:off x="1254433" y="1677734"/>
            <a:ext cx="4608954" cy="725968"/>
          </a:xfrm>
          <a:prstGeom prst="rect">
            <a:avLst/>
          </a:prstGeom>
          <a:noFill/>
        </p:spPr>
        <p:txBody>
          <a:bodyPr wrap="none" rtlCol="0">
            <a:spAutoFit/>
          </a:bodyPr>
          <a:lstStyle/>
          <a:p>
            <a:pPr>
              <a:lnSpc>
                <a:spcPct val="150000"/>
              </a:lnSpc>
            </a:pPr>
            <a:r>
              <a:rPr kumimoji="1" lang="ja-JP" altLang="en-US" sz="1500" b="1" dirty="0">
                <a:solidFill>
                  <a:srgbClr val="F56329"/>
                </a:solidFill>
                <a:latin typeface="BIZ UDゴシック" panose="020B0400000000000000" pitchFamily="49" charset="-128"/>
                <a:ea typeface="BIZ UDゴシック" panose="020B0400000000000000" pitchFamily="49" charset="-128"/>
              </a:rPr>
              <a:t>❶</a:t>
            </a:r>
            <a:r>
              <a:rPr kumimoji="1" lang="en-US" altLang="ja-JP" sz="1500" b="1" dirty="0">
                <a:latin typeface="BIZ UDゴシック" panose="020B0400000000000000" pitchFamily="49" charset="-128"/>
                <a:ea typeface="BIZ UDゴシック" panose="020B0400000000000000" pitchFamily="49" charset="-128"/>
              </a:rPr>
              <a:t>『</a:t>
            </a:r>
            <a:r>
              <a:rPr kumimoji="1" lang="ja-JP" altLang="en-US" sz="1500" b="1" dirty="0">
                <a:latin typeface="BIZ UDゴシック" panose="020B0400000000000000" pitchFamily="49" charset="-128"/>
                <a:ea typeface="BIZ UDゴシック" panose="020B0400000000000000" pitchFamily="49" charset="-128"/>
              </a:rPr>
              <a:t>ホスホマイシン</a:t>
            </a:r>
            <a:r>
              <a:rPr kumimoji="1" lang="en-US" altLang="ja-JP" sz="1500" b="1" dirty="0">
                <a:latin typeface="BIZ UDゴシック" panose="020B0400000000000000" pitchFamily="49" charset="-128"/>
                <a:ea typeface="BIZ UDゴシック" panose="020B0400000000000000" pitchFamily="49" charset="-128"/>
              </a:rPr>
              <a:t>』</a:t>
            </a:r>
            <a:r>
              <a:rPr kumimoji="1" lang="ja-JP" altLang="en-US" sz="1500" b="1" dirty="0">
                <a:latin typeface="BIZ UDゴシック" panose="020B0400000000000000" pitchFamily="49" charset="-128"/>
                <a:ea typeface="BIZ UDゴシック" panose="020B0400000000000000" pitchFamily="49" charset="-128"/>
              </a:rPr>
              <a:t>を使用していないことの確認</a:t>
            </a:r>
            <a:endParaRPr kumimoji="1" lang="en-US" altLang="ja-JP" sz="15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500" b="1" dirty="0">
                <a:solidFill>
                  <a:srgbClr val="F56329"/>
                </a:solidFill>
                <a:latin typeface="BIZ UDゴシック" panose="020B0400000000000000" pitchFamily="49" charset="-128"/>
                <a:ea typeface="BIZ UDゴシック" panose="020B0400000000000000" pitchFamily="49" charset="-128"/>
              </a:rPr>
              <a:t>❷</a:t>
            </a:r>
            <a:r>
              <a:rPr kumimoji="1" lang="ja-JP" altLang="en-US" sz="1500" b="1" dirty="0">
                <a:latin typeface="BIZ UDゴシック" panose="020B0400000000000000" pitchFamily="49" charset="-128"/>
                <a:ea typeface="BIZ UDゴシック" panose="020B0400000000000000" pitchFamily="49" charset="-128"/>
              </a:rPr>
              <a:t> 申告書</a:t>
            </a:r>
            <a:r>
              <a:rPr kumimoji="1" lang="ja-JP" altLang="en-US" sz="1200" dirty="0">
                <a:latin typeface="BIZ UDPゴシック" panose="020B0400000000000000" pitchFamily="50" charset="-128"/>
                <a:ea typeface="BIZ UDPゴシック" panose="020B0400000000000000" pitchFamily="50" charset="-128"/>
              </a:rPr>
              <a:t>（裏面）</a:t>
            </a:r>
            <a:r>
              <a:rPr kumimoji="1" lang="ja-JP" altLang="en-US" sz="1500" b="1" dirty="0">
                <a:latin typeface="BIZ UDゴシック" panose="020B0400000000000000" pitchFamily="49" charset="-128"/>
                <a:ea typeface="BIZ UDゴシック" panose="020B0400000000000000" pitchFamily="49" charset="-128"/>
              </a:rPr>
              <a:t>の提出</a:t>
            </a:r>
          </a:p>
        </p:txBody>
      </p:sp>
      <p:grpSp>
        <p:nvGrpSpPr>
          <p:cNvPr id="23" name="グループ化 22">
            <a:extLst>
              <a:ext uri="{FF2B5EF4-FFF2-40B4-BE49-F238E27FC236}">
                <a16:creationId xmlns:a16="http://schemas.microsoft.com/office/drawing/2014/main" id="{A47B4B7A-0A2D-259A-33AC-D1E3D5BBC92D}"/>
              </a:ext>
            </a:extLst>
          </p:cNvPr>
          <p:cNvGrpSpPr/>
          <p:nvPr/>
        </p:nvGrpSpPr>
        <p:grpSpPr>
          <a:xfrm>
            <a:off x="1118115" y="446588"/>
            <a:ext cx="346489" cy="387812"/>
            <a:chOff x="1214754" y="641851"/>
            <a:chExt cx="350520" cy="628356"/>
          </a:xfrm>
        </p:grpSpPr>
        <p:cxnSp>
          <p:nvCxnSpPr>
            <p:cNvPr id="16" name="直線コネクタ 15">
              <a:extLst>
                <a:ext uri="{FF2B5EF4-FFF2-40B4-BE49-F238E27FC236}">
                  <a16:creationId xmlns:a16="http://schemas.microsoft.com/office/drawing/2014/main" id="{8A6936E0-15C9-6C12-BAEF-235E73863F63}"/>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ED62C76-D45C-AB36-C8EB-EEBB7CD75AEF}"/>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9C2F2C9C-E3AC-A043-3D61-4D533D26AC64}"/>
              </a:ext>
            </a:extLst>
          </p:cNvPr>
          <p:cNvCxnSpPr>
            <a:cxnSpLocks/>
          </p:cNvCxnSpPr>
          <p:nvPr/>
        </p:nvCxnSpPr>
        <p:spPr>
          <a:xfrm>
            <a:off x="1321743" y="2022528"/>
            <a:ext cx="4464000" cy="0"/>
          </a:xfrm>
          <a:prstGeom prst="line">
            <a:avLst/>
          </a:prstGeom>
          <a:ln w="12700">
            <a:solidFill>
              <a:srgbClr val="F56329"/>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6589292-B359-A16B-32D7-1A53C9AA2BBA}"/>
              </a:ext>
            </a:extLst>
          </p:cNvPr>
          <p:cNvCxnSpPr>
            <a:cxnSpLocks/>
          </p:cNvCxnSpPr>
          <p:nvPr/>
        </p:nvCxnSpPr>
        <p:spPr>
          <a:xfrm>
            <a:off x="1321743" y="2369067"/>
            <a:ext cx="1980000" cy="0"/>
          </a:xfrm>
          <a:prstGeom prst="line">
            <a:avLst/>
          </a:prstGeom>
          <a:ln w="12700">
            <a:solidFill>
              <a:srgbClr val="F56329"/>
            </a:solidFill>
          </a:ln>
        </p:spPr>
        <p:style>
          <a:lnRef idx="1">
            <a:schemeClr val="accent1"/>
          </a:lnRef>
          <a:fillRef idx="0">
            <a:schemeClr val="accent1"/>
          </a:fillRef>
          <a:effectRef idx="0">
            <a:schemeClr val="accent1"/>
          </a:effectRef>
          <a:fontRef idx="minor">
            <a:schemeClr val="tx1"/>
          </a:fontRef>
        </p:style>
      </p:cxnSp>
      <p:pic>
        <p:nvPicPr>
          <p:cNvPr id="39" name="Picture 8" descr="お辞儀するスーツにジャンパーを着た人のイラスト">
            <a:extLst>
              <a:ext uri="{FF2B5EF4-FFF2-40B4-BE49-F238E27FC236}">
                <a16:creationId xmlns:a16="http://schemas.microsoft.com/office/drawing/2014/main" id="{3A047B43-F486-9CB9-04B6-1AC3C7DB6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403" y="1608466"/>
            <a:ext cx="935004" cy="142221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C8C22F4B-1680-7A16-4624-EAE8A3CF4EE3}"/>
              </a:ext>
            </a:extLst>
          </p:cNvPr>
          <p:cNvSpPr txBox="1"/>
          <p:nvPr/>
        </p:nvSpPr>
        <p:spPr>
          <a:xfrm>
            <a:off x="793834" y="7722440"/>
            <a:ext cx="2365376" cy="336246"/>
          </a:xfrm>
          <a:prstGeom prst="rect">
            <a:avLst/>
          </a:prstGeom>
          <a:noFill/>
        </p:spPr>
        <p:txBody>
          <a:bodyPr wrap="square" rtlCol="0">
            <a:spAutoFit/>
          </a:bodyPr>
          <a:lstStyle/>
          <a:p>
            <a:pPr>
              <a:lnSpc>
                <a:spcPct val="120000"/>
              </a:lnSpc>
            </a:pPr>
            <a:r>
              <a:rPr kumimoji="1" lang="ja-JP" altLang="en-US" sz="1400" b="1" dirty="0">
                <a:latin typeface="+mn-ea"/>
              </a:rPr>
              <a:t>ホスホマイシンとは？</a:t>
            </a:r>
          </a:p>
        </p:txBody>
      </p:sp>
      <p:sp>
        <p:nvSpPr>
          <p:cNvPr id="29" name="テキスト ボックス 28">
            <a:extLst>
              <a:ext uri="{FF2B5EF4-FFF2-40B4-BE49-F238E27FC236}">
                <a16:creationId xmlns:a16="http://schemas.microsoft.com/office/drawing/2014/main" id="{EA4DD92E-98D6-C608-518F-681306D801AB}"/>
              </a:ext>
            </a:extLst>
          </p:cNvPr>
          <p:cNvSpPr txBox="1"/>
          <p:nvPr/>
        </p:nvSpPr>
        <p:spPr>
          <a:xfrm>
            <a:off x="793834" y="8007849"/>
            <a:ext cx="5987087" cy="1154483"/>
          </a:xfrm>
          <a:prstGeom prst="rect">
            <a:avLst/>
          </a:prstGeom>
          <a:noFill/>
        </p:spPr>
        <p:txBody>
          <a:bodyPr wrap="square" rtlCol="0">
            <a:spAutoFit/>
          </a:bodyPr>
          <a:lstStyle/>
          <a:p>
            <a:pPr>
              <a:lnSpc>
                <a:spcPct val="120000"/>
              </a:lnSpc>
              <a:spcAft>
                <a:spcPts val="600"/>
              </a:spcAft>
            </a:pPr>
            <a:r>
              <a:rPr kumimoji="1" lang="ja-JP" altLang="en-US" sz="1100" spc="50" dirty="0">
                <a:latin typeface="BIZ UDゴシック" panose="020B0400000000000000" pitchFamily="49" charset="-128"/>
                <a:ea typeface="BIZ UDゴシック" panose="020B0400000000000000" pitchFamily="49" charset="-128"/>
              </a:rPr>
              <a:t>主に</a:t>
            </a:r>
            <a:r>
              <a:rPr kumimoji="1" lang="ja-JP" altLang="en-US" sz="1100" b="1" spc="50" dirty="0">
                <a:latin typeface="BIZ UDゴシック" panose="020B0400000000000000" pitchFamily="49" charset="-128"/>
                <a:ea typeface="BIZ UDゴシック" panose="020B0400000000000000" pitchFamily="49" charset="-128"/>
              </a:rPr>
              <a:t>子牛の下痢症や肺炎の治療に用いられる抗菌剤</a:t>
            </a:r>
            <a:r>
              <a:rPr kumimoji="1" lang="ja-JP" altLang="en-US" sz="1100" spc="50" dirty="0">
                <a:latin typeface="BIZ UDゴシック" panose="020B0400000000000000" pitchFamily="49" charset="-128"/>
                <a:ea typeface="BIZ UDゴシック" panose="020B0400000000000000" pitchFamily="49" charset="-128"/>
              </a:rPr>
              <a:t>であり、</a:t>
            </a:r>
            <a:r>
              <a:rPr kumimoji="1" lang="ja-JP" altLang="en-US" sz="1100" b="1" spc="50" dirty="0">
                <a:latin typeface="BIZ UDゴシック" panose="020B0400000000000000" pitchFamily="49" charset="-128"/>
                <a:ea typeface="BIZ UDゴシック" panose="020B0400000000000000" pitchFamily="49" charset="-128"/>
              </a:rPr>
              <a:t>使用に当たっては獣医師の処方箋又は指示が必要</a:t>
            </a:r>
            <a:r>
              <a:rPr kumimoji="1" lang="ja-JP" altLang="en-US" sz="1100" spc="50" dirty="0">
                <a:latin typeface="BIZ UDゴシック" panose="020B0400000000000000" pitchFamily="49" charset="-128"/>
                <a:ea typeface="BIZ UDゴシック" panose="020B0400000000000000" pitchFamily="49" charset="-128"/>
              </a:rPr>
              <a:t>です。なお、本剤については代替薬が存在します。</a:t>
            </a:r>
            <a:endParaRPr kumimoji="1" lang="en-US" altLang="ja-JP" sz="1100" spc="50" dirty="0">
              <a:latin typeface="BIZ UDゴシック" panose="020B0400000000000000" pitchFamily="49" charset="-128"/>
              <a:ea typeface="BIZ UDゴシック" panose="020B0400000000000000" pitchFamily="49" charset="-128"/>
            </a:endParaRPr>
          </a:p>
          <a:p>
            <a:pPr>
              <a:lnSpc>
                <a:spcPct val="120000"/>
              </a:lnSpc>
              <a:spcAft>
                <a:spcPts val="600"/>
              </a:spcAft>
            </a:pPr>
            <a:r>
              <a:rPr kumimoji="1" lang="ja-JP" altLang="en-US" sz="1100" b="1" spc="50" dirty="0">
                <a:latin typeface="BIZ UDゴシック" panose="020B0400000000000000" pitchFamily="49" charset="-128"/>
                <a:ea typeface="BIZ UDゴシック" panose="020B0400000000000000" pitchFamily="49" charset="-128"/>
              </a:rPr>
              <a:t>①診療獣医師への使用履歴の確認、②自農場に保管している処方箋・指示書等の確認</a:t>
            </a:r>
            <a:r>
              <a:rPr kumimoji="1" lang="ja-JP" altLang="en-US" sz="1100" spc="50" dirty="0">
                <a:latin typeface="BIZ UDゴシック" panose="020B0400000000000000" pitchFamily="49" charset="-128"/>
                <a:ea typeface="BIZ UDゴシック" panose="020B0400000000000000" pitchFamily="49" charset="-128"/>
              </a:rPr>
              <a:t>により、ホスホマイシンが使用されていないことを確認の上、申告書（裏面）の提出のご協力をお願いします。</a:t>
            </a:r>
          </a:p>
        </p:txBody>
      </p:sp>
      <p:grpSp>
        <p:nvGrpSpPr>
          <p:cNvPr id="42" name="グループ化 41">
            <a:extLst>
              <a:ext uri="{FF2B5EF4-FFF2-40B4-BE49-F238E27FC236}">
                <a16:creationId xmlns:a16="http://schemas.microsoft.com/office/drawing/2014/main" id="{7F655FFD-8F95-EAF6-9D6A-0154A7529141}"/>
              </a:ext>
            </a:extLst>
          </p:cNvPr>
          <p:cNvGrpSpPr/>
          <p:nvPr/>
        </p:nvGrpSpPr>
        <p:grpSpPr>
          <a:xfrm flipH="1">
            <a:off x="6028870" y="418430"/>
            <a:ext cx="446021" cy="432546"/>
            <a:chOff x="1214754" y="641851"/>
            <a:chExt cx="350520" cy="628356"/>
          </a:xfrm>
        </p:grpSpPr>
        <p:cxnSp>
          <p:nvCxnSpPr>
            <p:cNvPr id="43" name="直線コネクタ 42">
              <a:extLst>
                <a:ext uri="{FF2B5EF4-FFF2-40B4-BE49-F238E27FC236}">
                  <a16:creationId xmlns:a16="http://schemas.microsoft.com/office/drawing/2014/main" id="{B42A47E3-56D9-182C-9025-269ACF4FC696}"/>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1F12E4C-3025-9A3C-4702-AE1A4EEDE81D}"/>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30" name="楕円 29">
            <a:extLst>
              <a:ext uri="{FF2B5EF4-FFF2-40B4-BE49-F238E27FC236}">
                <a16:creationId xmlns:a16="http://schemas.microsoft.com/office/drawing/2014/main" id="{FA112FF6-5C93-345D-FAD8-76EEF1ACFACF}"/>
              </a:ext>
            </a:extLst>
          </p:cNvPr>
          <p:cNvSpPr/>
          <p:nvPr/>
        </p:nvSpPr>
        <p:spPr>
          <a:xfrm>
            <a:off x="564660" y="7717362"/>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2377CE2-01A9-729F-161B-6668E291A70C}"/>
              </a:ext>
            </a:extLst>
          </p:cNvPr>
          <p:cNvSpPr/>
          <p:nvPr/>
        </p:nvSpPr>
        <p:spPr>
          <a:xfrm>
            <a:off x="564660" y="9072901"/>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CF7D0EEF-9D12-6E39-81C4-257A5D0F8FDE}"/>
              </a:ext>
            </a:extLst>
          </p:cNvPr>
          <p:cNvSpPr/>
          <p:nvPr/>
        </p:nvSpPr>
        <p:spPr>
          <a:xfrm>
            <a:off x="6898122" y="7717362"/>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D04F0331-D176-BB1C-3BC4-69DDDF2B8FD2}"/>
              </a:ext>
            </a:extLst>
          </p:cNvPr>
          <p:cNvSpPr/>
          <p:nvPr/>
        </p:nvSpPr>
        <p:spPr>
          <a:xfrm>
            <a:off x="6898122" y="9072901"/>
            <a:ext cx="106096" cy="106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573D8FC-B34E-B862-326C-C61B7F44F754}"/>
              </a:ext>
            </a:extLst>
          </p:cNvPr>
          <p:cNvSpPr/>
          <p:nvPr/>
        </p:nvSpPr>
        <p:spPr>
          <a:xfrm>
            <a:off x="502739" y="1031651"/>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6603DDFD-C78C-03B2-9E86-DA47B32B5A50}"/>
              </a:ext>
            </a:extLst>
          </p:cNvPr>
          <p:cNvSpPr/>
          <p:nvPr/>
        </p:nvSpPr>
        <p:spPr>
          <a:xfrm>
            <a:off x="3787340" y="9351590"/>
            <a:ext cx="3297696" cy="850669"/>
          </a:xfrm>
          <a:prstGeom prst="roundRect">
            <a:avLst>
              <a:gd name="adj" fmla="val 1019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9" name="テキスト ボックス 48">
            <a:extLst>
              <a:ext uri="{FF2B5EF4-FFF2-40B4-BE49-F238E27FC236}">
                <a16:creationId xmlns:a16="http://schemas.microsoft.com/office/drawing/2014/main" id="{1789FFE9-AB45-A2AC-8D2F-49614F91D1D3}"/>
              </a:ext>
            </a:extLst>
          </p:cNvPr>
          <p:cNvSpPr txBox="1"/>
          <p:nvPr/>
        </p:nvSpPr>
        <p:spPr>
          <a:xfrm>
            <a:off x="3791019" y="9802876"/>
            <a:ext cx="3407987"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農林水産省畜産局食肉鶏卵課食肉鶏卵貿易班</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：０３－６７４４－２１３０</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8484CFBB-BEC4-D71B-21E4-B7DC65672A61}"/>
              </a:ext>
            </a:extLst>
          </p:cNvPr>
          <p:cNvSpPr txBox="1"/>
          <p:nvPr/>
        </p:nvSpPr>
        <p:spPr>
          <a:xfrm>
            <a:off x="3795423" y="9330770"/>
            <a:ext cx="2713638" cy="592470"/>
          </a:xfrm>
          <a:prstGeom prst="rect">
            <a:avLst/>
          </a:prstGeom>
          <a:noFill/>
        </p:spPr>
        <p:txBody>
          <a:bodyPr wrap="square" rtlCol="0">
            <a:spAutoFit/>
          </a:bodyPr>
          <a:lstStyle/>
          <a:p>
            <a:pPr>
              <a:lnSpc>
                <a:spcPts val="1200"/>
              </a:lnSpc>
              <a:spcAft>
                <a:spcPts val="300"/>
              </a:spcAft>
            </a:pPr>
            <a:r>
              <a:rPr kumimoji="1" lang="ja-JP" altLang="en-US" sz="1200" dirty="0">
                <a:latin typeface="BIZ UDPゴシック" panose="020B0400000000000000" pitchFamily="50" charset="-128"/>
                <a:ea typeface="BIZ UDPゴシック" panose="020B0400000000000000" pitchFamily="50" charset="-128"/>
              </a:rPr>
              <a:t>（問い合わせ先）</a:t>
            </a:r>
          </a:p>
          <a:p>
            <a:pPr>
              <a:lnSpc>
                <a:spcPts val="1200"/>
              </a:lnSpc>
            </a:pPr>
            <a:r>
              <a:rPr kumimoji="1" lang="ja-JP" altLang="en-US" sz="1200" dirty="0">
                <a:latin typeface="BIZ UDPゴシック" panose="020B0400000000000000" pitchFamily="50" charset="-128"/>
                <a:ea typeface="BIZ UDPゴシック" panose="020B0400000000000000" pitchFamily="50" charset="-128"/>
              </a:rPr>
              <a:t>○○県○○課</a:t>
            </a:r>
          </a:p>
          <a:p>
            <a:pPr>
              <a:lnSpc>
                <a:spcPts val="1200"/>
              </a:lnSpc>
            </a:pP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：〇〇－○○○〇－○○○○</a:t>
            </a:r>
          </a:p>
        </p:txBody>
      </p:sp>
      <p:sp>
        <p:nvSpPr>
          <p:cNvPr id="20" name="テキスト ボックス 19">
            <a:extLst>
              <a:ext uri="{FF2B5EF4-FFF2-40B4-BE49-F238E27FC236}">
                <a16:creationId xmlns:a16="http://schemas.microsoft.com/office/drawing/2014/main" id="{B997092A-AB0B-81DE-FA90-1BF7CEC90BA3}"/>
              </a:ext>
            </a:extLst>
          </p:cNvPr>
          <p:cNvSpPr txBox="1"/>
          <p:nvPr/>
        </p:nvSpPr>
        <p:spPr>
          <a:xfrm>
            <a:off x="1530348" y="433719"/>
            <a:ext cx="4498976" cy="461665"/>
          </a:xfrm>
          <a:prstGeom prst="rect">
            <a:avLst/>
          </a:prstGeom>
          <a:noFill/>
        </p:spPr>
        <p:txBody>
          <a:bodyPr wrap="square" rtlCol="0">
            <a:spAutoFit/>
          </a:bodyPr>
          <a:lstStyle/>
          <a:p>
            <a:pPr algn="ctr"/>
            <a:r>
              <a:rPr lang="ja-JP" altLang="en-US" sz="2400" b="1" dirty="0"/>
              <a:t>酪</a:t>
            </a:r>
            <a:r>
              <a:rPr kumimoji="1" lang="ja-JP" altLang="en-US" sz="2400" b="1" dirty="0"/>
              <a:t>農家のみなさまへのお願い</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41" name="四角形: 角を丸くする 40">
            <a:extLst>
              <a:ext uri="{FF2B5EF4-FFF2-40B4-BE49-F238E27FC236}">
                <a16:creationId xmlns:a16="http://schemas.microsoft.com/office/drawing/2014/main" id="{DA412213-2261-57FD-D707-B5F6D7856D2E}"/>
              </a:ext>
            </a:extLst>
          </p:cNvPr>
          <p:cNvSpPr/>
          <p:nvPr/>
        </p:nvSpPr>
        <p:spPr>
          <a:xfrm>
            <a:off x="451096" y="3128858"/>
            <a:ext cx="6676778" cy="4392000"/>
          </a:xfrm>
          <a:prstGeom prst="roundRect">
            <a:avLst>
              <a:gd name="adj" fmla="val 2842"/>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018226B-BE16-E8C8-F5DC-199589B12640}"/>
              </a:ext>
            </a:extLst>
          </p:cNvPr>
          <p:cNvSpPr txBox="1"/>
          <p:nvPr/>
        </p:nvSpPr>
        <p:spPr>
          <a:xfrm>
            <a:off x="661310" y="3882608"/>
            <a:ext cx="2013308" cy="1157946"/>
          </a:xfrm>
          <a:prstGeom prst="rect">
            <a:avLst/>
          </a:prstGeom>
          <a:noFill/>
        </p:spPr>
        <p:txBody>
          <a:bodyPr wrap="square" rtlCol="0">
            <a:spAutoFit/>
          </a:bodyPr>
          <a:lstStyle/>
          <a:p>
            <a:pPr algn="dist">
              <a:lnSpc>
                <a:spcPct val="130000"/>
              </a:lnSpc>
            </a:pPr>
            <a:r>
              <a:rPr kumimoji="1" lang="ja-JP" altLang="en-US" sz="1100" dirty="0">
                <a:latin typeface="BIZ UDPゴシック" panose="020B0400000000000000" pitchFamily="50" charset="-128"/>
                <a:ea typeface="BIZ UDPゴシック" panose="020B0400000000000000" pitchFamily="50" charset="-128"/>
              </a:rPr>
              <a:t>家畜市場に子牛を出荷する際、</a:t>
            </a:r>
            <a:endParaRPr kumimoji="1" lang="en-US" altLang="ja-JP" sz="1100" dirty="0">
              <a:latin typeface="BIZ UDPゴシック" panose="020B0400000000000000" pitchFamily="50" charset="-128"/>
              <a:ea typeface="BIZ UDPゴシック" panose="020B0400000000000000" pitchFamily="50" charset="-128"/>
            </a:endParaRPr>
          </a:p>
          <a:p>
            <a:pPr algn="just">
              <a:lnSpc>
                <a:spcPct val="130000"/>
              </a:lnSpc>
            </a:pPr>
            <a:r>
              <a:rPr kumimoji="1" lang="ja-JP" altLang="en-US" sz="1100" dirty="0">
                <a:latin typeface="BIZ UDPゴシック" panose="020B0400000000000000" pitchFamily="50" charset="-128"/>
                <a:ea typeface="BIZ UDPゴシック" panose="020B0400000000000000" pitchFamily="50" charset="-128"/>
              </a:rPr>
              <a:t>家畜市場からの求めがあった場合、</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ホスホマイシン</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が使用された履歴がないことを確認の上、申告書（裏面）を提出。</a:t>
            </a:r>
          </a:p>
        </p:txBody>
      </p:sp>
      <p:sp>
        <p:nvSpPr>
          <p:cNvPr id="59" name="矢印: 五方向 58">
            <a:extLst>
              <a:ext uri="{FF2B5EF4-FFF2-40B4-BE49-F238E27FC236}">
                <a16:creationId xmlns:a16="http://schemas.microsoft.com/office/drawing/2014/main" id="{7E6ADC53-678C-AEA9-9E47-3BA24A6E2EA3}"/>
              </a:ext>
            </a:extLst>
          </p:cNvPr>
          <p:cNvSpPr/>
          <p:nvPr/>
        </p:nvSpPr>
        <p:spPr>
          <a:xfrm>
            <a:off x="663214" y="3485636"/>
            <a:ext cx="720000" cy="324000"/>
          </a:xfrm>
          <a:prstGeom prst="homePlate">
            <a:avLst>
              <a:gd name="adj" fmla="val 21353"/>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dirty="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000" b="1" spc="100" dirty="0">
              <a:solidFill>
                <a:schemeClr val="tx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0E605E4C-5066-18E2-78EB-95F04A6E5653}"/>
              </a:ext>
            </a:extLst>
          </p:cNvPr>
          <p:cNvSpPr txBox="1"/>
          <p:nvPr/>
        </p:nvSpPr>
        <p:spPr>
          <a:xfrm>
            <a:off x="661311" y="5869475"/>
            <a:ext cx="2013308" cy="1378006"/>
          </a:xfrm>
          <a:prstGeom prst="rect">
            <a:avLst/>
          </a:prstGeom>
          <a:noFill/>
        </p:spPr>
        <p:txBody>
          <a:bodyPr wrap="square" rtlCol="0">
            <a:spAutoFit/>
          </a:bodyPr>
          <a:lstStyle/>
          <a:p>
            <a:pPr algn="just">
              <a:lnSpc>
                <a:spcPct val="130000"/>
              </a:lnSpc>
            </a:pPr>
            <a:r>
              <a:rPr kumimoji="1" lang="ja-JP" altLang="en-US" sz="1100" dirty="0">
                <a:latin typeface="BIZ UDPゴシック" panose="020B0400000000000000" pitchFamily="50" charset="-128"/>
                <a:ea typeface="BIZ UDPゴシック" panose="020B0400000000000000" pitchFamily="50" charset="-128"/>
              </a:rPr>
              <a:t>相対取引や家畜市場における牛の販売後、子牛出荷先農家からの求めがあった場合、</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ホスホマイシン</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が使用された履歴がないことを確認の上、申告書（裏面）を提出。</a:t>
            </a:r>
          </a:p>
        </p:txBody>
      </p:sp>
      <p:sp>
        <p:nvSpPr>
          <p:cNvPr id="61" name="矢印: 五方向 60">
            <a:extLst>
              <a:ext uri="{FF2B5EF4-FFF2-40B4-BE49-F238E27FC236}">
                <a16:creationId xmlns:a16="http://schemas.microsoft.com/office/drawing/2014/main" id="{2D4B2975-6593-3011-97AB-087010AE37C2}"/>
              </a:ext>
            </a:extLst>
          </p:cNvPr>
          <p:cNvSpPr/>
          <p:nvPr/>
        </p:nvSpPr>
        <p:spPr>
          <a:xfrm>
            <a:off x="663214" y="5472503"/>
            <a:ext cx="720000" cy="324000"/>
          </a:xfrm>
          <a:prstGeom prst="homePlate">
            <a:avLst>
              <a:gd name="adj" fmla="val 21353"/>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dirty="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1000" b="1" spc="100" dirty="0">
              <a:solidFill>
                <a:schemeClr val="tx1"/>
              </a:solidFill>
              <a:latin typeface="BIZ UDPゴシック" panose="020B0400000000000000" pitchFamily="50" charset="-128"/>
              <a:ea typeface="BIZ UDPゴシック" panose="020B0400000000000000" pitchFamily="50" charset="-128"/>
            </a:endParaRPr>
          </a:p>
        </p:txBody>
      </p:sp>
      <p:sp>
        <p:nvSpPr>
          <p:cNvPr id="62" name="右大かっこ 61">
            <a:extLst>
              <a:ext uri="{FF2B5EF4-FFF2-40B4-BE49-F238E27FC236}">
                <a16:creationId xmlns:a16="http://schemas.microsoft.com/office/drawing/2014/main" id="{504D3A91-396F-7B93-DBC9-A3E1C92AE8D7}"/>
              </a:ext>
            </a:extLst>
          </p:cNvPr>
          <p:cNvSpPr/>
          <p:nvPr/>
        </p:nvSpPr>
        <p:spPr>
          <a:xfrm rot="5400000">
            <a:off x="3690994" y="1436092"/>
            <a:ext cx="196166" cy="3601490"/>
          </a:xfrm>
          <a:prstGeom prst="rightBracket">
            <a:avLst>
              <a:gd name="adj" fmla="val 115450"/>
            </a:avLst>
          </a:prstGeom>
          <a:ln w="25400" cap="rnd">
            <a:solidFill>
              <a:schemeClr val="accent4">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5CFFCB0E-A471-F5DD-D5B3-A44EF0B5B8B2}"/>
              </a:ext>
            </a:extLst>
          </p:cNvPr>
          <p:cNvCxnSpPr>
            <a:cxnSpLocks/>
          </p:cNvCxnSpPr>
          <p:nvPr/>
        </p:nvCxnSpPr>
        <p:spPr>
          <a:xfrm>
            <a:off x="663214" y="5288466"/>
            <a:ext cx="6227366" cy="0"/>
          </a:xfrm>
          <a:prstGeom prst="line">
            <a:avLst/>
          </a:prstGeom>
          <a:ln w="63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4" name="図 63">
            <a:extLst>
              <a:ext uri="{FF2B5EF4-FFF2-40B4-BE49-F238E27FC236}">
                <a16:creationId xmlns:a16="http://schemas.microsoft.com/office/drawing/2014/main" id="{73003D51-ADF7-D77F-A57C-1F7D2A11BB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6" b="70588"/>
          <a:stretch/>
        </p:blipFill>
        <p:spPr>
          <a:xfrm>
            <a:off x="5797498" y="4251599"/>
            <a:ext cx="996491" cy="857430"/>
          </a:xfrm>
          <a:prstGeom prst="rect">
            <a:avLst/>
          </a:prstGeom>
        </p:spPr>
      </p:pic>
      <p:grpSp>
        <p:nvGrpSpPr>
          <p:cNvPr id="65" name="グループ化 64">
            <a:extLst>
              <a:ext uri="{FF2B5EF4-FFF2-40B4-BE49-F238E27FC236}">
                <a16:creationId xmlns:a16="http://schemas.microsoft.com/office/drawing/2014/main" id="{9A30DEF5-22CA-FD26-A89E-BFFE5FBE3701}"/>
              </a:ext>
            </a:extLst>
          </p:cNvPr>
          <p:cNvGrpSpPr/>
          <p:nvPr/>
        </p:nvGrpSpPr>
        <p:grpSpPr>
          <a:xfrm>
            <a:off x="4860302" y="3518051"/>
            <a:ext cx="2031552" cy="849836"/>
            <a:chOff x="4873942" y="4403079"/>
            <a:chExt cx="2031552" cy="849836"/>
          </a:xfrm>
        </p:grpSpPr>
        <p:sp>
          <p:nvSpPr>
            <p:cNvPr id="66" name="四角形: 角を丸くする 65">
              <a:extLst>
                <a:ext uri="{FF2B5EF4-FFF2-40B4-BE49-F238E27FC236}">
                  <a16:creationId xmlns:a16="http://schemas.microsoft.com/office/drawing/2014/main" id="{A8950085-5B31-5F27-DE71-3A1C81057F3D}"/>
                </a:ext>
              </a:extLst>
            </p:cNvPr>
            <p:cNvSpPr/>
            <p:nvPr/>
          </p:nvSpPr>
          <p:spPr>
            <a:xfrm>
              <a:off x="4873942" y="4403079"/>
              <a:ext cx="2031552" cy="612000"/>
            </a:xfrm>
            <a:prstGeom prst="roundRect">
              <a:avLst>
                <a:gd name="adj" fmla="val 547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90000" rtlCol="0" anchor="ctr"/>
            <a:lstStyle/>
            <a:p>
              <a:pPr>
                <a:lnSpc>
                  <a:spcPct val="1100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当市場に牛を出荷する際にホスホマイシンの使用がないことを確認の上、申告書を添付してください。</a:t>
              </a:r>
            </a:p>
          </p:txBody>
        </p:sp>
        <p:sp>
          <p:nvSpPr>
            <p:cNvPr id="67" name="二等辺三角形 66">
              <a:extLst>
                <a:ext uri="{FF2B5EF4-FFF2-40B4-BE49-F238E27FC236}">
                  <a16:creationId xmlns:a16="http://schemas.microsoft.com/office/drawing/2014/main" id="{5873B5E1-8962-4B34-0E94-3A3DDEB8EAED}"/>
                </a:ext>
              </a:extLst>
            </p:cNvPr>
            <p:cNvSpPr/>
            <p:nvPr/>
          </p:nvSpPr>
          <p:spPr>
            <a:xfrm rot="12219994">
              <a:off x="6531328" y="4962012"/>
              <a:ext cx="129708" cy="29090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a:extLst>
              <a:ext uri="{FF2B5EF4-FFF2-40B4-BE49-F238E27FC236}">
                <a16:creationId xmlns:a16="http://schemas.microsoft.com/office/drawing/2014/main" id="{CFB32203-4108-4C94-7AF2-BA6079358C61}"/>
              </a:ext>
            </a:extLst>
          </p:cNvPr>
          <p:cNvGrpSpPr/>
          <p:nvPr/>
        </p:nvGrpSpPr>
        <p:grpSpPr>
          <a:xfrm>
            <a:off x="4289065" y="5845428"/>
            <a:ext cx="2601515" cy="876896"/>
            <a:chOff x="4303979" y="4463832"/>
            <a:chExt cx="2601515" cy="876896"/>
          </a:xfrm>
        </p:grpSpPr>
        <p:sp>
          <p:nvSpPr>
            <p:cNvPr id="69" name="四角形: 角を丸くする 68">
              <a:extLst>
                <a:ext uri="{FF2B5EF4-FFF2-40B4-BE49-F238E27FC236}">
                  <a16:creationId xmlns:a16="http://schemas.microsoft.com/office/drawing/2014/main" id="{758ADF33-D004-D7AC-612C-A910B10534D1}"/>
                </a:ext>
              </a:extLst>
            </p:cNvPr>
            <p:cNvSpPr/>
            <p:nvPr/>
          </p:nvSpPr>
          <p:spPr>
            <a:xfrm>
              <a:off x="4303979" y="4463832"/>
              <a:ext cx="2601515" cy="621197"/>
            </a:xfrm>
            <a:prstGeom prst="roundRect">
              <a:avLst>
                <a:gd name="adj" fmla="val 547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90000" rtlCol="0" anchor="ctr"/>
            <a:lstStyle/>
            <a:p>
              <a:pPr>
                <a:lnSpc>
                  <a:spcPct val="1100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あなたの農家から購入したこの牛について、ホスホマイシンの使用がないことを確認の上、申告書を提出してもらえますか。</a:t>
              </a:r>
            </a:p>
          </p:txBody>
        </p:sp>
        <p:sp>
          <p:nvSpPr>
            <p:cNvPr id="72" name="二等辺三角形 71">
              <a:extLst>
                <a:ext uri="{FF2B5EF4-FFF2-40B4-BE49-F238E27FC236}">
                  <a16:creationId xmlns:a16="http://schemas.microsoft.com/office/drawing/2014/main" id="{54F20512-EEC9-A336-76DC-433ADAEABC03}"/>
                </a:ext>
              </a:extLst>
            </p:cNvPr>
            <p:cNvSpPr/>
            <p:nvPr/>
          </p:nvSpPr>
          <p:spPr>
            <a:xfrm rot="12219994">
              <a:off x="6078582" y="4956379"/>
              <a:ext cx="154802" cy="384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3" name="図 72" descr="図形&#10;&#10;低い精度で自動的に生成された説明">
            <a:extLst>
              <a:ext uri="{FF2B5EF4-FFF2-40B4-BE49-F238E27FC236}">
                <a16:creationId xmlns:a16="http://schemas.microsoft.com/office/drawing/2014/main" id="{6DF7C2BE-C879-5ACA-4C8E-529F8263AB06}"/>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84262" y="6692717"/>
            <a:ext cx="382880" cy="382880"/>
          </a:xfrm>
          <a:prstGeom prst="rect">
            <a:avLst/>
          </a:prstGeom>
        </p:spPr>
      </p:pic>
      <p:sp>
        <p:nvSpPr>
          <p:cNvPr id="77" name="テキスト ボックス 76">
            <a:extLst>
              <a:ext uri="{FF2B5EF4-FFF2-40B4-BE49-F238E27FC236}">
                <a16:creationId xmlns:a16="http://schemas.microsoft.com/office/drawing/2014/main" id="{72AC3C01-4886-2A0C-CF7F-80B4D54CE2C9}"/>
              </a:ext>
            </a:extLst>
          </p:cNvPr>
          <p:cNvSpPr txBox="1"/>
          <p:nvPr/>
        </p:nvSpPr>
        <p:spPr>
          <a:xfrm>
            <a:off x="4428849" y="6478846"/>
            <a:ext cx="516630" cy="227113"/>
          </a:xfrm>
          <a:prstGeom prst="rect">
            <a:avLst/>
          </a:prstGeom>
          <a:noFill/>
        </p:spPr>
        <p:txBody>
          <a:bodyPr wrap="square" rtlCol="0">
            <a:spAutoFit/>
          </a:bodyPr>
          <a:lstStyle/>
          <a:p>
            <a:pPr>
              <a:lnSpc>
                <a:spcPct val="130000"/>
              </a:lnSpc>
            </a:pPr>
            <a:r>
              <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85" name="図 84">
            <a:extLst>
              <a:ext uri="{FF2B5EF4-FFF2-40B4-BE49-F238E27FC236}">
                <a16:creationId xmlns:a16="http://schemas.microsoft.com/office/drawing/2014/main" id="{B028B2D6-EDD2-75C7-295F-FC35F2504A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339" t="14314" r="29161" b="54705"/>
          <a:stretch/>
        </p:blipFill>
        <p:spPr>
          <a:xfrm>
            <a:off x="5241088" y="6540098"/>
            <a:ext cx="986710" cy="698971"/>
          </a:xfrm>
          <a:prstGeom prst="rect">
            <a:avLst/>
          </a:prstGeom>
        </p:spPr>
      </p:pic>
      <p:sp>
        <p:nvSpPr>
          <p:cNvPr id="86" name="テキスト ボックス 85">
            <a:extLst>
              <a:ext uri="{FF2B5EF4-FFF2-40B4-BE49-F238E27FC236}">
                <a16:creationId xmlns:a16="http://schemas.microsoft.com/office/drawing/2014/main" id="{19A3524A-6A6A-2A56-26F3-5D372204B4A7}"/>
              </a:ext>
            </a:extLst>
          </p:cNvPr>
          <p:cNvSpPr txBox="1"/>
          <p:nvPr/>
        </p:nvSpPr>
        <p:spPr>
          <a:xfrm>
            <a:off x="3123408" y="4957511"/>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酪農家</a:t>
            </a:r>
          </a:p>
        </p:txBody>
      </p:sp>
      <p:sp>
        <p:nvSpPr>
          <p:cNvPr id="87" name="テキスト ボックス 86">
            <a:extLst>
              <a:ext uri="{FF2B5EF4-FFF2-40B4-BE49-F238E27FC236}">
                <a16:creationId xmlns:a16="http://schemas.microsoft.com/office/drawing/2014/main" id="{E29DC547-E15C-FA91-3863-AD3D6BCBF8A2}"/>
              </a:ext>
            </a:extLst>
          </p:cNvPr>
          <p:cNvSpPr txBox="1"/>
          <p:nvPr/>
        </p:nvSpPr>
        <p:spPr>
          <a:xfrm>
            <a:off x="6025733" y="4957511"/>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家畜市場</a:t>
            </a:r>
          </a:p>
        </p:txBody>
      </p:sp>
      <p:sp>
        <p:nvSpPr>
          <p:cNvPr id="88" name="テキスト ボックス 87">
            <a:extLst>
              <a:ext uri="{FF2B5EF4-FFF2-40B4-BE49-F238E27FC236}">
                <a16:creationId xmlns:a16="http://schemas.microsoft.com/office/drawing/2014/main" id="{FB435C17-72EE-A14D-CE3F-D12B3810E827}"/>
              </a:ext>
            </a:extLst>
          </p:cNvPr>
          <p:cNvSpPr txBox="1"/>
          <p:nvPr/>
        </p:nvSpPr>
        <p:spPr>
          <a:xfrm>
            <a:off x="5015663" y="7208386"/>
            <a:ext cx="1449094" cy="227113"/>
          </a:xfrm>
          <a:prstGeom prst="rect">
            <a:avLst/>
          </a:prstGeom>
          <a:noFill/>
        </p:spPr>
        <p:txBody>
          <a:bodyPr wrap="square" rtlCol="0">
            <a:spAutoFit/>
          </a:bodyPr>
          <a:lstStyle/>
          <a:p>
            <a:pPr algn="ctr">
              <a:lnSpc>
                <a:spcPct val="130000"/>
              </a:lnSpc>
            </a:pPr>
            <a:r>
              <a:rPr kumimoji="1" lang="zh-TW" altLang="en-US" sz="800" spc="100" dirty="0">
                <a:latin typeface="BIZ UDPゴシック" panose="020B0400000000000000" pitchFamily="50" charset="-128"/>
                <a:ea typeface="BIZ UDPゴシック" panose="020B0400000000000000" pitchFamily="50" charset="-128"/>
              </a:rPr>
              <a:t>子牛出荷先農家</a:t>
            </a:r>
          </a:p>
        </p:txBody>
      </p:sp>
      <p:cxnSp>
        <p:nvCxnSpPr>
          <p:cNvPr id="89" name="直線矢印コネクタ 88">
            <a:extLst>
              <a:ext uri="{FF2B5EF4-FFF2-40B4-BE49-F238E27FC236}">
                <a16:creationId xmlns:a16="http://schemas.microsoft.com/office/drawing/2014/main" id="{AEDB14F5-8E46-5609-7D62-942254DD6AF2}"/>
              </a:ext>
            </a:extLst>
          </p:cNvPr>
          <p:cNvCxnSpPr>
            <a:cxnSpLocks/>
          </p:cNvCxnSpPr>
          <p:nvPr/>
        </p:nvCxnSpPr>
        <p:spPr>
          <a:xfrm>
            <a:off x="4190175" y="4845950"/>
            <a:ext cx="1764000"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017E7130-268C-D232-06D9-065D7577E902}"/>
              </a:ext>
            </a:extLst>
          </p:cNvPr>
          <p:cNvCxnSpPr>
            <a:cxnSpLocks/>
          </p:cNvCxnSpPr>
          <p:nvPr/>
        </p:nvCxnSpPr>
        <p:spPr>
          <a:xfrm>
            <a:off x="4190176" y="7147910"/>
            <a:ext cx="936000"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66F2428E-790E-FBE4-86AB-EAB96D4DC6C8}"/>
              </a:ext>
            </a:extLst>
          </p:cNvPr>
          <p:cNvSpPr/>
          <p:nvPr/>
        </p:nvSpPr>
        <p:spPr>
          <a:xfrm>
            <a:off x="1499089" y="5693994"/>
            <a:ext cx="2340000"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テキスト ボックス 91">
            <a:extLst>
              <a:ext uri="{FF2B5EF4-FFF2-40B4-BE49-F238E27FC236}">
                <a16:creationId xmlns:a16="http://schemas.microsoft.com/office/drawing/2014/main" id="{CB24AC8F-37A9-3D5E-D034-E47B2F7949F2}"/>
              </a:ext>
            </a:extLst>
          </p:cNvPr>
          <p:cNvSpPr txBox="1"/>
          <p:nvPr/>
        </p:nvSpPr>
        <p:spPr>
          <a:xfrm>
            <a:off x="1425492" y="5463520"/>
            <a:ext cx="5170387" cy="312073"/>
          </a:xfrm>
          <a:prstGeom prst="rect">
            <a:avLst/>
          </a:prstGeom>
          <a:noFill/>
        </p:spPr>
        <p:txBody>
          <a:bodyPr wrap="square" rtlCol="0">
            <a:spAutoFit/>
          </a:bodyPr>
          <a:lstStyle/>
          <a:p>
            <a:pPr>
              <a:lnSpc>
                <a:spcPct val="120000"/>
              </a:lnSpc>
            </a:pPr>
            <a:r>
              <a:rPr kumimoji="1" lang="zh-TW" altLang="en-US" sz="1400" b="1" dirty="0">
                <a:latin typeface="BIZ UDPゴシック" panose="020B0400000000000000" pitchFamily="50" charset="-128"/>
                <a:ea typeface="BIZ UDPゴシック" panose="020B0400000000000000" pitchFamily="50" charset="-128"/>
              </a:rPr>
              <a:t>子牛出荷先農家（育成農家等</a:t>
            </a:r>
            <a:r>
              <a:rPr kumimoji="1" lang="zh-TW" altLang="en-US" sz="1400" b="1" spc="300"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から求められるケース</a:t>
            </a:r>
          </a:p>
        </p:txBody>
      </p:sp>
      <p:sp>
        <p:nvSpPr>
          <p:cNvPr id="93" name="正方形/長方形 92">
            <a:extLst>
              <a:ext uri="{FF2B5EF4-FFF2-40B4-BE49-F238E27FC236}">
                <a16:creationId xmlns:a16="http://schemas.microsoft.com/office/drawing/2014/main" id="{5D01DD4C-92DC-A4EF-3C5E-06C7C88D4BFC}"/>
              </a:ext>
            </a:extLst>
          </p:cNvPr>
          <p:cNvSpPr/>
          <p:nvPr/>
        </p:nvSpPr>
        <p:spPr>
          <a:xfrm>
            <a:off x="1499089" y="3705800"/>
            <a:ext cx="777384"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a:extLst>
              <a:ext uri="{FF2B5EF4-FFF2-40B4-BE49-F238E27FC236}">
                <a16:creationId xmlns:a16="http://schemas.microsoft.com/office/drawing/2014/main" id="{275B9873-2D8C-58D5-F363-637AC9A6B7EC}"/>
              </a:ext>
            </a:extLst>
          </p:cNvPr>
          <p:cNvSpPr txBox="1"/>
          <p:nvPr/>
        </p:nvSpPr>
        <p:spPr>
          <a:xfrm>
            <a:off x="1425493" y="3476653"/>
            <a:ext cx="2727029" cy="312073"/>
          </a:xfrm>
          <a:prstGeom prst="rect">
            <a:avLst/>
          </a:prstGeom>
          <a:noFill/>
        </p:spPr>
        <p:txBody>
          <a:bodyPr wrap="none" rtlCol="0">
            <a:spAutoFit/>
          </a:bodyPr>
          <a:lstStyle/>
          <a:p>
            <a:pPr>
              <a:lnSpc>
                <a:spcPct val="120000"/>
              </a:lnSpc>
            </a:pPr>
            <a:r>
              <a:rPr kumimoji="1" lang="ja-JP" altLang="en-US" sz="1400" b="1" spc="100" dirty="0">
                <a:latin typeface="BIZ UDPゴシック" panose="020B0400000000000000" pitchFamily="50" charset="-128"/>
                <a:ea typeface="BIZ UDPゴシック" panose="020B0400000000000000" pitchFamily="50" charset="-128"/>
              </a:rPr>
              <a:t>家畜市</a:t>
            </a:r>
            <a:r>
              <a:rPr kumimoji="1" lang="ja-JP" altLang="en-US" sz="1400" b="1" spc="300" dirty="0">
                <a:latin typeface="BIZ UDPゴシック" panose="020B0400000000000000" pitchFamily="50" charset="-128"/>
                <a:ea typeface="BIZ UDPゴシック" panose="020B0400000000000000" pitchFamily="50" charset="-128"/>
              </a:rPr>
              <a:t>場</a:t>
            </a:r>
            <a:r>
              <a:rPr kumimoji="1" lang="ja-JP" altLang="en-US" sz="1400" b="1" dirty="0">
                <a:latin typeface="BIZ UDPゴシック" panose="020B0400000000000000" pitchFamily="50" charset="-128"/>
                <a:ea typeface="BIZ UDPゴシック" panose="020B0400000000000000" pitchFamily="50" charset="-128"/>
              </a:rPr>
              <a:t>から求められるケース</a:t>
            </a:r>
          </a:p>
        </p:txBody>
      </p:sp>
      <p:pic>
        <p:nvPicPr>
          <p:cNvPr id="95" name="Picture 6" descr="繋ぎ飼い">
            <a:extLst>
              <a:ext uri="{FF2B5EF4-FFF2-40B4-BE49-F238E27FC236}">
                <a16:creationId xmlns:a16="http://schemas.microsoft.com/office/drawing/2014/main" id="{C5BF60E3-1597-5334-B033-46551B01CB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8202" y="4154435"/>
            <a:ext cx="1149449" cy="873794"/>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A6247256-D74C-3DDD-6209-36E945A98A48}"/>
              </a:ext>
            </a:extLst>
          </p:cNvPr>
          <p:cNvSpPr txBox="1"/>
          <p:nvPr/>
        </p:nvSpPr>
        <p:spPr>
          <a:xfrm>
            <a:off x="3123408" y="7208386"/>
            <a:ext cx="739035" cy="227113"/>
          </a:xfrm>
          <a:prstGeom prst="rect">
            <a:avLst/>
          </a:prstGeom>
          <a:noFill/>
        </p:spPr>
        <p:txBody>
          <a:bodyPr wrap="square" rtlCol="0">
            <a:spAutoFit/>
          </a:bodyPr>
          <a:lstStyle/>
          <a:p>
            <a:pPr algn="ctr">
              <a:lnSpc>
                <a:spcPct val="130000"/>
              </a:lnSpc>
            </a:pPr>
            <a:r>
              <a:rPr kumimoji="1" lang="ja-JP" altLang="en-US" sz="800" spc="100" dirty="0">
                <a:latin typeface="BIZ UDPゴシック" panose="020B0400000000000000" pitchFamily="50" charset="-128"/>
                <a:ea typeface="BIZ UDPゴシック" panose="020B0400000000000000" pitchFamily="50" charset="-128"/>
              </a:rPr>
              <a:t>酪農家</a:t>
            </a:r>
          </a:p>
        </p:txBody>
      </p:sp>
      <p:pic>
        <p:nvPicPr>
          <p:cNvPr id="97" name="Picture 6" descr="繋ぎ飼い">
            <a:extLst>
              <a:ext uri="{FF2B5EF4-FFF2-40B4-BE49-F238E27FC236}">
                <a16:creationId xmlns:a16="http://schemas.microsoft.com/office/drawing/2014/main" id="{90517FB4-67D6-E4FC-3211-9A701285F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8202" y="6405310"/>
            <a:ext cx="1149449" cy="873794"/>
          </a:xfrm>
          <a:prstGeom prst="rect">
            <a:avLst/>
          </a:prstGeom>
          <a:noFill/>
          <a:extLst>
            <a:ext uri="{909E8E84-426E-40DD-AFC4-6F175D3DCCD1}">
              <a14:hiddenFill xmlns:a14="http://schemas.microsoft.com/office/drawing/2010/main">
                <a:solidFill>
                  <a:srgbClr val="FFFFFF"/>
                </a:solidFill>
              </a14:hiddenFill>
            </a:ext>
          </a:extLst>
        </p:spPr>
      </p:pic>
      <p:pic>
        <p:nvPicPr>
          <p:cNvPr id="98" name="図 97" descr="図形&#10;&#10;低い精度で自動的に生成された説明">
            <a:extLst>
              <a:ext uri="{FF2B5EF4-FFF2-40B4-BE49-F238E27FC236}">
                <a16:creationId xmlns:a16="http://schemas.microsoft.com/office/drawing/2014/main" id="{703391D6-F1BB-6633-F253-664E6FDF0485}"/>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84262" y="4387694"/>
            <a:ext cx="382880" cy="382880"/>
          </a:xfrm>
          <a:prstGeom prst="rect">
            <a:avLst/>
          </a:prstGeom>
        </p:spPr>
      </p:pic>
      <p:sp>
        <p:nvSpPr>
          <p:cNvPr id="99" name="テキスト ボックス 98">
            <a:extLst>
              <a:ext uri="{FF2B5EF4-FFF2-40B4-BE49-F238E27FC236}">
                <a16:creationId xmlns:a16="http://schemas.microsoft.com/office/drawing/2014/main" id="{C5D9C5B9-B9F4-381E-02AF-F693B8771E41}"/>
              </a:ext>
            </a:extLst>
          </p:cNvPr>
          <p:cNvSpPr txBox="1"/>
          <p:nvPr/>
        </p:nvSpPr>
        <p:spPr>
          <a:xfrm>
            <a:off x="4428849" y="4173823"/>
            <a:ext cx="516630" cy="227113"/>
          </a:xfrm>
          <a:prstGeom prst="rect">
            <a:avLst/>
          </a:prstGeom>
          <a:noFill/>
        </p:spPr>
        <p:txBody>
          <a:bodyPr wrap="square" rtlCol="0">
            <a:spAutoFit/>
          </a:bodyPr>
          <a:lstStyle/>
          <a:p>
            <a:pPr>
              <a:lnSpc>
                <a:spcPct val="130000"/>
              </a:lnSpc>
            </a:pPr>
            <a:r>
              <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100" name="図 99">
            <a:extLst>
              <a:ext uri="{FF2B5EF4-FFF2-40B4-BE49-F238E27FC236}">
                <a16:creationId xmlns:a16="http://schemas.microsoft.com/office/drawing/2014/main" id="{9434CF54-9BC1-A3DB-40C4-5E2FD0EE90CF}"/>
              </a:ext>
            </a:extLst>
          </p:cNvPr>
          <p:cNvPicPr>
            <a:picLocks noChangeAspect="1"/>
          </p:cNvPicPr>
          <p:nvPr/>
        </p:nvPicPr>
        <p:blipFill>
          <a:blip r:embed="rId8"/>
          <a:stretch>
            <a:fillRect/>
          </a:stretch>
        </p:blipFill>
        <p:spPr>
          <a:xfrm>
            <a:off x="4958010" y="4305104"/>
            <a:ext cx="615749" cy="481626"/>
          </a:xfrm>
          <a:prstGeom prst="rect">
            <a:avLst/>
          </a:prstGeom>
        </p:spPr>
      </p:pic>
      <p:pic>
        <p:nvPicPr>
          <p:cNvPr id="101" name="図 100">
            <a:extLst>
              <a:ext uri="{FF2B5EF4-FFF2-40B4-BE49-F238E27FC236}">
                <a16:creationId xmlns:a16="http://schemas.microsoft.com/office/drawing/2014/main" id="{9287999E-6A1B-001A-3FE2-E1F094AE18D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15038" y="6811452"/>
            <a:ext cx="610293" cy="477011"/>
          </a:xfrm>
          <a:prstGeom prst="rect">
            <a:avLst/>
          </a:prstGeom>
          <a:noFill/>
          <a:ln>
            <a:noFill/>
          </a:ln>
        </p:spPr>
      </p:pic>
      <p:sp>
        <p:nvSpPr>
          <p:cNvPr id="103" name="テキスト ボックス 102">
            <a:extLst>
              <a:ext uri="{FF2B5EF4-FFF2-40B4-BE49-F238E27FC236}">
                <a16:creationId xmlns:a16="http://schemas.microsoft.com/office/drawing/2014/main" id="{278EF765-332B-F981-94A1-6D73610B2A44}"/>
              </a:ext>
            </a:extLst>
          </p:cNvPr>
          <p:cNvSpPr txBox="1"/>
          <p:nvPr/>
        </p:nvSpPr>
        <p:spPr>
          <a:xfrm>
            <a:off x="2042304" y="2916810"/>
            <a:ext cx="3506681" cy="336246"/>
          </a:xfrm>
          <a:prstGeom prst="rect">
            <a:avLst/>
          </a:prstGeom>
          <a:solidFill>
            <a:schemeClr val="bg1"/>
          </a:solidFill>
        </p:spPr>
        <p:txBody>
          <a:bodyPr wrap="square" rtlCol="0">
            <a:spAutoFit/>
          </a:bodyPr>
          <a:lstStyle/>
          <a:p>
            <a:pPr algn="ctr">
              <a:lnSpc>
                <a:spcPct val="120000"/>
              </a:lnSpc>
            </a:pPr>
            <a:r>
              <a:rPr kumimoji="1" lang="ja-JP" altLang="en-US" sz="1400" b="1" dirty="0">
                <a:latin typeface="+mn-ea"/>
              </a:rPr>
              <a:t>ホスホマイシン不使用申告の対応の流れ</a:t>
            </a:r>
          </a:p>
        </p:txBody>
      </p:sp>
    </p:spTree>
    <p:extLst>
      <p:ext uri="{BB962C8B-B14F-4D97-AF65-F5344CB8AC3E}">
        <p14:creationId xmlns:p14="http://schemas.microsoft.com/office/powerpoint/2010/main" val="27074676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1266</TotalTime>
  <Words>753</Words>
  <Application>Microsoft Office PowerPoint</Application>
  <PresentationFormat>ユーザー設定</PresentationFormat>
  <Paragraphs>64</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UDゴシック</vt:lpstr>
      <vt:lpstr>HGP創英角ｺﾞｼｯｸUB</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古里 春菜(FURUSATO Haruna)</dc:creator>
  <cp:lastModifiedBy>渡邊 香織(WATANABE Kaori)</cp:lastModifiedBy>
  <cp:revision>10</cp:revision>
  <cp:lastPrinted>2024-01-18T05:37:51Z</cp:lastPrinted>
  <dcterms:created xsi:type="dcterms:W3CDTF">2023-07-24T05:44:51Z</dcterms:created>
  <dcterms:modified xsi:type="dcterms:W3CDTF">2024-01-30T07:19:05Z</dcterms:modified>
</cp:coreProperties>
</file>